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8" r:id="rId3"/>
    <p:sldId id="286" r:id="rId4"/>
    <p:sldId id="259" r:id="rId5"/>
    <p:sldId id="271" r:id="rId6"/>
    <p:sldId id="263" r:id="rId7"/>
    <p:sldId id="277" r:id="rId8"/>
    <p:sldId id="274" r:id="rId9"/>
    <p:sldId id="273" r:id="rId10"/>
    <p:sldId id="257" r:id="rId11"/>
    <p:sldId id="260" r:id="rId12"/>
    <p:sldId id="261" r:id="rId13"/>
    <p:sldId id="276" r:id="rId14"/>
    <p:sldId id="283" r:id="rId15"/>
    <p:sldId id="284" r:id="rId16"/>
    <p:sldId id="285" r:id="rId17"/>
    <p:sldId id="262" r:id="rId18"/>
    <p:sldId id="279" r:id="rId19"/>
    <p:sldId id="265" r:id="rId20"/>
    <p:sldId id="280" r:id="rId21"/>
    <p:sldId id="264" r:id="rId22"/>
    <p:sldId id="281" r:id="rId23"/>
    <p:sldId id="266" r:id="rId24"/>
    <p:sldId id="267" r:id="rId25"/>
    <p:sldId id="282" r:id="rId26"/>
    <p:sldId id="268" r:id="rId27"/>
    <p:sldId id="269" r:id="rId28"/>
    <p:sldId id="270" r:id="rId29"/>
    <p:sldId id="278" r:id="rId30"/>
    <p:sldId id="27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656" y="-2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E6359CB1-7F09-492E-9D05-C999F81E32D0}" type="datetimeFigureOut">
              <a:rPr lang="en-US" smtClean="0"/>
              <a:pPr/>
              <a:t>6/16/2015</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C0E6F120-2EEF-4A7F-9F99-1D2593ACECF3}"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359CB1-7F09-492E-9D05-C999F81E32D0}" type="datetimeFigureOut">
              <a:rPr lang="en-US" smtClean="0"/>
              <a:pPr/>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6F120-2EEF-4A7F-9F99-1D2593ACECF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359CB1-7F09-492E-9D05-C999F81E32D0}" type="datetimeFigureOut">
              <a:rPr lang="en-US" smtClean="0"/>
              <a:pPr/>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6F120-2EEF-4A7F-9F99-1D2593ACECF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359CB1-7F09-492E-9D05-C999F81E32D0}" type="datetimeFigureOut">
              <a:rPr lang="en-US" smtClean="0"/>
              <a:pPr/>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6F120-2EEF-4A7F-9F99-1D2593ACECF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359CB1-7F09-492E-9D05-C999F81E32D0}" type="datetimeFigureOut">
              <a:rPr lang="en-US" smtClean="0"/>
              <a:pPr/>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6F120-2EEF-4A7F-9F99-1D2593ACECF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6359CB1-7F09-492E-9D05-C999F81E32D0}" type="datetimeFigureOut">
              <a:rPr lang="en-US" smtClean="0"/>
              <a:pPr/>
              <a:t>6/16/2015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E6F120-2EEF-4A7F-9F99-1D2593ACECF3}"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359CB1-7F09-492E-9D05-C999F81E32D0}" type="datetimeFigureOut">
              <a:rPr lang="en-US" smtClean="0"/>
              <a:pPr/>
              <a:t>6/16/2015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E6F120-2EEF-4A7F-9F99-1D2593ACECF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359CB1-7F09-492E-9D05-C999F81E32D0}" type="datetimeFigureOut">
              <a:rPr lang="en-US" smtClean="0"/>
              <a:pPr/>
              <a:t>6/16/2015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E6F120-2EEF-4A7F-9F99-1D2593ACECF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359CB1-7F09-492E-9D05-C999F81E32D0}" type="datetimeFigureOut">
              <a:rPr lang="en-US" smtClean="0"/>
              <a:pPr/>
              <a:t>6/16/2015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E6F120-2EEF-4A7F-9F99-1D2593ACEC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6359CB1-7F09-492E-9D05-C999F81E32D0}" type="datetimeFigureOut">
              <a:rPr lang="en-US" smtClean="0"/>
              <a:pPr/>
              <a:t>6/16/2015</a:t>
            </a:fld>
            <a:endParaRPr lang="en-US"/>
          </a:p>
        </p:txBody>
      </p:sp>
      <p:sp>
        <p:nvSpPr>
          <p:cNvPr id="7" name="Slide Number Placeholder 6"/>
          <p:cNvSpPr>
            <a:spLocks noGrp="1"/>
          </p:cNvSpPr>
          <p:nvPr>
            <p:ph type="sldNum" sz="quarter" idx="12"/>
          </p:nvPr>
        </p:nvSpPr>
        <p:spPr/>
        <p:txBody>
          <a:bodyPr/>
          <a:lstStyle/>
          <a:p>
            <a:fld id="{C0E6F120-2EEF-4A7F-9F99-1D2593ACECF3}"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359CB1-7F09-492E-9D05-C999F81E32D0}" type="datetimeFigureOut">
              <a:rPr lang="en-US" smtClean="0"/>
              <a:pPr/>
              <a:t>6/16/2015</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C0E6F120-2EEF-4A7F-9F99-1D2593ACECF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E6359CB1-7F09-492E-9D05-C999F81E32D0}" type="datetimeFigureOut">
              <a:rPr lang="en-US" smtClean="0"/>
              <a:pPr/>
              <a:t>6/16/2015</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C0E6F120-2EEF-4A7F-9F99-1D2593ACECF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wmf"/><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en.wikipedia.org/wiki/Ideal_type" TargetMode="External"/><Relationship Id="rId3" Type="http://schemas.openxmlformats.org/officeDocument/2006/relationships/hyperlink" Target="http://en.wikipedia.org/wiki/Greek_words_for_love" TargetMode="External"/><Relationship Id="rId7" Type="http://schemas.openxmlformats.org/officeDocument/2006/relationships/hyperlink" Target="http://en.wikipedia.org/wiki/Agap%C4%93" TargetMode="External"/><Relationship Id="rId2" Type="http://schemas.openxmlformats.org/officeDocument/2006/relationships/hyperlink" Target="http://en.wikipedia.org/wiki/Greek_language" TargetMode="External"/><Relationship Id="rId1" Type="http://schemas.openxmlformats.org/officeDocument/2006/relationships/slideLayout" Target="../slideLayouts/slideLayout2.xml"/><Relationship Id="rId6" Type="http://schemas.openxmlformats.org/officeDocument/2006/relationships/hyperlink" Target="http://en.wikipedia.org/wiki/Phileo" TargetMode="External"/><Relationship Id="rId5" Type="http://schemas.openxmlformats.org/officeDocument/2006/relationships/hyperlink" Target="http://en.wikipedia.org/wiki/Verb" TargetMode="External"/><Relationship Id="rId4" Type="http://schemas.openxmlformats.org/officeDocument/2006/relationships/hyperlink" Target="http://en.wikipedia.org/wiki/Bible"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en.wiktionary.org/wiki/amo#Latin" TargetMode="External"/><Relationship Id="rId2" Type="http://schemas.openxmlformats.org/officeDocument/2006/relationships/hyperlink" Target="http://en.wikipedia.org/wiki/Latin" TargetMode="External"/><Relationship Id="rId1" Type="http://schemas.openxmlformats.org/officeDocument/2006/relationships/slideLayout" Target="../slideLayouts/slideLayout2.xml"/><Relationship Id="rId5" Type="http://schemas.openxmlformats.org/officeDocument/2006/relationships/hyperlink" Target="http://en.wikipedia.org/wiki/Italian_language" TargetMode="External"/><Relationship Id="rId4" Type="http://schemas.openxmlformats.org/officeDocument/2006/relationships/hyperlink" Target="http://en.wiktionary.org/wiki/amare#Italia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676400"/>
          </a:xfrm>
        </p:spPr>
        <p:txBody>
          <a:bodyPr>
            <a:noAutofit/>
          </a:bodyPr>
          <a:lstStyle/>
          <a:p>
            <a:pPr algn="ctr"/>
            <a:r>
              <a:rPr lang="en-US" sz="5400" b="1" dirty="0" smtClean="0">
                <a:solidFill>
                  <a:srgbClr val="00B0F0"/>
                </a:solidFill>
                <a:latin typeface="Algerian" pitchFamily="82" charset="0"/>
              </a:rPr>
              <a:t>WELCOME TO: </a:t>
            </a:r>
            <a:br>
              <a:rPr lang="en-US" sz="5400" b="1" dirty="0" smtClean="0">
                <a:solidFill>
                  <a:srgbClr val="00B0F0"/>
                </a:solidFill>
                <a:latin typeface="Algerian" pitchFamily="82" charset="0"/>
              </a:rPr>
            </a:br>
            <a:r>
              <a:rPr lang="en-US" sz="5400" b="1" dirty="0" smtClean="0">
                <a:solidFill>
                  <a:srgbClr val="00B0F0"/>
                </a:solidFill>
                <a:latin typeface="Algerian" pitchFamily="82" charset="0"/>
              </a:rPr>
              <a:t> </a:t>
            </a:r>
            <a:r>
              <a:rPr lang="en-US" sz="4000" b="1" dirty="0" smtClean="0">
                <a:solidFill>
                  <a:srgbClr val="00B0F0"/>
                </a:solidFill>
                <a:latin typeface="Algerian" pitchFamily="82" charset="0"/>
              </a:rPr>
              <a:t>THE FRUIT OF THE SPIRIT’s seminar</a:t>
            </a:r>
            <a:endParaRPr lang="en-US" sz="4000" b="1" dirty="0">
              <a:solidFill>
                <a:srgbClr val="00B0F0"/>
              </a:solidFill>
              <a:latin typeface="Algerian" pitchFamily="82" charset="0"/>
            </a:endParaRPr>
          </a:p>
        </p:txBody>
      </p:sp>
      <p:sp>
        <p:nvSpPr>
          <p:cNvPr id="3" name="Subtitle 2"/>
          <p:cNvSpPr>
            <a:spLocks noGrp="1"/>
          </p:cNvSpPr>
          <p:nvPr>
            <p:ph type="subTitle" idx="1"/>
          </p:nvPr>
        </p:nvSpPr>
        <p:spPr>
          <a:xfrm>
            <a:off x="0" y="1676401"/>
            <a:ext cx="9067800" cy="5202382"/>
          </a:xfrm>
        </p:spPr>
        <p:txBody>
          <a:bodyPr>
            <a:noAutofit/>
          </a:bodyPr>
          <a:lstStyle/>
          <a:p>
            <a:pPr algn="ctr"/>
            <a:r>
              <a:rPr lang="en-US" sz="4400" b="1" dirty="0" smtClean="0">
                <a:solidFill>
                  <a:srgbClr val="FF0000"/>
                </a:solidFill>
                <a:latin typeface="Algerian" pitchFamily="82" charset="0"/>
              </a:rPr>
              <a:t>Don’t tell me that you love me, but show me instead</a:t>
            </a:r>
            <a:r>
              <a:rPr lang="en-US" sz="2800" b="1" dirty="0" smtClean="0">
                <a:solidFill>
                  <a:srgbClr val="FF0000"/>
                </a:solidFill>
                <a:latin typeface="Algerian" pitchFamily="82" charset="0"/>
              </a:rPr>
              <a:t>.</a:t>
            </a:r>
          </a:p>
          <a:p>
            <a:pPr algn="ctr"/>
            <a:r>
              <a:rPr lang="en-US" sz="4000" b="1" dirty="0" smtClean="0">
                <a:solidFill>
                  <a:schemeClr val="tx1"/>
                </a:solidFill>
                <a:latin typeface="Algerian" pitchFamily="82" charset="0"/>
              </a:rPr>
              <a:t>ENGLISH</a:t>
            </a:r>
            <a:r>
              <a:rPr lang="en-US" sz="4000" b="1" dirty="0" smtClean="0">
                <a:solidFill>
                  <a:srgbClr val="FF0000"/>
                </a:solidFill>
                <a:latin typeface="Algerian" pitchFamily="82" charset="0"/>
              </a:rPr>
              <a:t> AND </a:t>
            </a:r>
            <a:r>
              <a:rPr lang="en-US" sz="4000" b="1" dirty="0" smtClean="0">
                <a:solidFill>
                  <a:schemeClr val="tx1"/>
                </a:solidFill>
                <a:latin typeface="Algerian" pitchFamily="82" charset="0"/>
              </a:rPr>
              <a:t>FRENCH</a:t>
            </a:r>
            <a:endParaRPr lang="en-US" sz="4000" b="1" dirty="0">
              <a:solidFill>
                <a:schemeClr val="tx1"/>
              </a:solidFill>
              <a:latin typeface="Algerian" pitchFamily="82"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733800"/>
            <a:ext cx="4191000" cy="3144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3810000"/>
            <a:ext cx="46482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4057852"/>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a:bodyPr>
          <a:lstStyle/>
          <a:p>
            <a:pPr lvl="0">
              <a:spcBef>
                <a:spcPct val="20000"/>
              </a:spcBef>
            </a:pPr>
            <a:r>
              <a:rPr lang="en-US" sz="5400" b="1" dirty="0">
                <a:solidFill>
                  <a:srgbClr val="FF0000"/>
                </a:solidFill>
                <a:latin typeface="Algerian" pitchFamily="82" charset="0"/>
                <a:ea typeface="+mn-ea"/>
                <a:cs typeface="+mn-cs"/>
              </a:rPr>
              <a:t>THE FRUITS OF THE </a:t>
            </a:r>
            <a:r>
              <a:rPr lang="en-US" sz="5400" b="1" dirty="0" smtClean="0">
                <a:solidFill>
                  <a:srgbClr val="FF0000"/>
                </a:solidFill>
                <a:latin typeface="Algerian" pitchFamily="82" charset="0"/>
                <a:ea typeface="+mn-ea"/>
                <a:cs typeface="+mn-cs"/>
              </a:rPr>
              <a:t>SPIRIT</a:t>
            </a:r>
            <a:endParaRPr lang="en-US" sz="5400" b="1" dirty="0">
              <a:solidFill>
                <a:srgbClr val="FF0000"/>
              </a:solidFill>
              <a:latin typeface="Algerian" pitchFamily="82" charset="0"/>
              <a:ea typeface="+mn-ea"/>
              <a:cs typeface="+mn-cs"/>
            </a:endParaRPr>
          </a:p>
        </p:txBody>
      </p:sp>
      <p:sp>
        <p:nvSpPr>
          <p:cNvPr id="3" name="Content Placeholder 2"/>
          <p:cNvSpPr>
            <a:spLocks noGrp="1"/>
          </p:cNvSpPr>
          <p:nvPr>
            <p:ph idx="1"/>
          </p:nvPr>
        </p:nvSpPr>
        <p:spPr>
          <a:xfrm>
            <a:off x="0" y="990600"/>
            <a:ext cx="9067800" cy="5791200"/>
          </a:xfrm>
        </p:spPr>
        <p:txBody>
          <a:bodyPr/>
          <a:lstStyle/>
          <a:p>
            <a:r>
              <a:rPr lang="en-US" b="1" dirty="0" smtClean="0">
                <a:latin typeface="Arial Black" pitchFamily="34" charset="0"/>
              </a:rPr>
              <a:t>HERE IS SOME FRUIT TREES! (FRUIT GROW TALL)</a:t>
            </a:r>
            <a:endParaRPr lang="en-US" b="1" dirty="0">
              <a:latin typeface="Arial Black" pitchFamily="34" charset="0"/>
            </a:endParaRPr>
          </a:p>
        </p:txBody>
      </p:sp>
      <p:pic>
        <p:nvPicPr>
          <p:cNvPr id="1027" name="Picture 3" descr="C:\Users\2012\AppData\Local\Microsoft\Windows\Temporary Internet Files\Content.IE5\Y0GVVENX\MP90040154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4800599"/>
            <a:ext cx="4648200" cy="20504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2012\AppData\Local\Microsoft\Windows\Temporary Internet Files\Content.IE5\70PMCDXE\MP90022764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800599"/>
            <a:ext cx="4267200" cy="205047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2012\AppData\Local\Microsoft\Windows\Temporary Internet Files\Content.IE5\Y0GVVENX\MP900406533[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593273"/>
            <a:ext cx="2133600" cy="312115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2012\AppData\Local\Microsoft\Windows\Temporary Internet Files\Content.IE5\70PMCDXE\MC900358579[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16582" y="1593273"/>
            <a:ext cx="1843430" cy="3207326"/>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89989" y="1593274"/>
            <a:ext cx="2619375" cy="3121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86000" y="1620982"/>
            <a:ext cx="2057400" cy="3093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32966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pPr algn="ctr"/>
            <a:r>
              <a:rPr lang="en-US" b="1" dirty="0">
                <a:solidFill>
                  <a:srgbClr val="FF0000"/>
                </a:solidFill>
                <a:latin typeface="Algerian" pitchFamily="82" charset="0"/>
              </a:rPr>
              <a:t>THE FRUITS OF THE SPIRIT</a:t>
            </a:r>
            <a:endParaRPr lang="en-US" dirty="0"/>
          </a:p>
        </p:txBody>
      </p:sp>
      <p:sp>
        <p:nvSpPr>
          <p:cNvPr id="3" name="Content Placeholder 2"/>
          <p:cNvSpPr>
            <a:spLocks noGrp="1"/>
          </p:cNvSpPr>
          <p:nvPr>
            <p:ph idx="1"/>
          </p:nvPr>
        </p:nvSpPr>
        <p:spPr>
          <a:xfrm>
            <a:off x="0" y="1219200"/>
            <a:ext cx="9144000" cy="5638800"/>
          </a:xfrm>
        </p:spPr>
        <p:txBody>
          <a:bodyPr>
            <a:normAutofit/>
          </a:bodyPr>
          <a:lstStyle/>
          <a:p>
            <a:r>
              <a:rPr lang="en-US" sz="2800" b="1" dirty="0" smtClean="0"/>
              <a:t>HERE IS SOME VEGETABLES! (VEGETABLES STAY LOW)</a:t>
            </a:r>
            <a:endParaRPr lang="en-US" sz="2800" b="1"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636" y="2133600"/>
            <a:ext cx="1638300"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2133600"/>
            <a:ext cx="1857375"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70098" y="2133600"/>
            <a:ext cx="2466975"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28800" y="2133600"/>
            <a:ext cx="2619375"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636" y="4591050"/>
            <a:ext cx="3927764"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14800" y="4626552"/>
            <a:ext cx="2314575"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84373" y="4602307"/>
            <a:ext cx="2552700" cy="2231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3896410"/>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pPr algn="ctr"/>
            <a:r>
              <a:rPr lang="en-US" b="1" dirty="0" smtClean="0">
                <a:solidFill>
                  <a:srgbClr val="FF0000"/>
                </a:solidFill>
                <a:latin typeface="Arial Black" pitchFamily="34" charset="0"/>
              </a:rPr>
              <a:t>THE FRUIT OF THE SPIRIT IS:</a:t>
            </a:r>
            <a:br>
              <a:rPr lang="en-US" b="1" dirty="0" smtClean="0">
                <a:solidFill>
                  <a:srgbClr val="FF0000"/>
                </a:solidFill>
                <a:latin typeface="Arial Black" pitchFamily="34" charset="0"/>
              </a:rPr>
            </a:br>
            <a:r>
              <a:rPr lang="en-US" b="1" dirty="0" smtClean="0">
                <a:solidFill>
                  <a:srgbClr val="FF0000"/>
                </a:solidFill>
                <a:latin typeface="Arial Black" pitchFamily="34" charset="0"/>
              </a:rPr>
              <a:t>(LOVE)</a:t>
            </a:r>
            <a:endParaRPr lang="en-US" dirty="0">
              <a:latin typeface="Arial Black" pitchFamily="34" charset="0"/>
            </a:endParaRPr>
          </a:p>
        </p:txBody>
      </p:sp>
      <p:sp>
        <p:nvSpPr>
          <p:cNvPr id="3" name="Content Placeholder 2"/>
          <p:cNvSpPr>
            <a:spLocks noGrp="1"/>
          </p:cNvSpPr>
          <p:nvPr>
            <p:ph sz="quarter" idx="13"/>
          </p:nvPr>
        </p:nvSpPr>
        <p:spPr>
          <a:xfrm>
            <a:off x="0" y="1295400"/>
            <a:ext cx="4495800" cy="5257800"/>
          </a:xfrm>
        </p:spPr>
        <p:txBody>
          <a:bodyPr>
            <a:normAutofit lnSpcReduction="10000"/>
          </a:bodyPr>
          <a:lstStyle/>
          <a:p>
            <a:r>
              <a:rPr lang="en-US" b="1" dirty="0" smtClean="0"/>
              <a:t>John 3:16</a:t>
            </a:r>
            <a:endParaRPr lang="en-US" dirty="0" smtClean="0"/>
          </a:p>
          <a:p>
            <a:r>
              <a:rPr lang="en-US" b="1" baseline="30000" dirty="0" smtClean="0"/>
              <a:t>16 </a:t>
            </a:r>
            <a:r>
              <a:rPr lang="en-US" b="1" dirty="0" smtClean="0"/>
              <a:t>For God so loved the world, that he gave his only begotten Son, that whosoever believeth in him should not perish, but have everlasting life</a:t>
            </a:r>
          </a:p>
          <a:p>
            <a:r>
              <a:rPr lang="en-US" b="1" u="sng" dirty="0" smtClean="0">
                <a:solidFill>
                  <a:srgbClr val="0070C0"/>
                </a:solidFill>
              </a:rPr>
              <a:t>FRENCH</a:t>
            </a:r>
          </a:p>
          <a:p>
            <a:r>
              <a:rPr lang="fr-FR" b="1" dirty="0" smtClean="0">
                <a:solidFill>
                  <a:srgbClr val="FF0000"/>
                </a:solidFill>
                <a:latin typeface="Arial Black" pitchFamily="34" charset="0"/>
              </a:rPr>
              <a:t>Car </a:t>
            </a:r>
            <a:r>
              <a:rPr lang="fr-FR" b="1" dirty="0">
                <a:solidFill>
                  <a:srgbClr val="FF0000"/>
                </a:solidFill>
                <a:latin typeface="Arial Black" pitchFamily="34" charset="0"/>
              </a:rPr>
              <a:t>Dieu a tant aimé le monde qu'il a donné son Fils unique, afin que quiconque croit en lui ne périsse point, mais qu'il ait la vie éternelle.</a:t>
            </a:r>
          </a:p>
          <a:p>
            <a:endParaRPr lang="en-US" b="1" u="sng" dirty="0" smtClean="0">
              <a:solidFill>
                <a:srgbClr val="FF0000"/>
              </a:solidFill>
            </a:endParaRPr>
          </a:p>
        </p:txBody>
      </p:sp>
      <p:pic>
        <p:nvPicPr>
          <p:cNvPr id="2050" name="Picture 2"/>
          <p:cNvPicPr>
            <a:picLocks noGrp="1" noChangeAspect="1" noChangeArrowheads="1"/>
          </p:cNvPicPr>
          <p:nvPr>
            <p:ph sz="quarter" idx="14"/>
          </p:nvPr>
        </p:nvPicPr>
        <p:blipFill>
          <a:blip r:embed="rId2" cstate="print">
            <a:extLst>
              <a:ext uri="{28A0092B-C50C-407E-A947-70E740481C1C}">
                <a14:useLocalDpi xmlns:a14="http://schemas.microsoft.com/office/drawing/2010/main" val="0"/>
              </a:ext>
            </a:extLst>
          </a:blip>
          <a:stretch>
            <a:fillRect/>
          </a:stretch>
        </p:blipFill>
        <p:spPr bwMode="auto">
          <a:xfrm>
            <a:off x="4648200" y="4191000"/>
            <a:ext cx="4495800" cy="2352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7050" y="1219200"/>
            <a:ext cx="226695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1212272"/>
            <a:ext cx="2190750" cy="2902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13952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fontScale="90000"/>
          </a:bodyPr>
          <a:lstStyle/>
          <a:p>
            <a:r>
              <a:rPr lang="en-US" sz="3600" b="1" dirty="0">
                <a:solidFill>
                  <a:srgbClr val="FF0000"/>
                </a:solidFill>
                <a:latin typeface="Arial Black" pitchFamily="34" charset="0"/>
              </a:rPr>
              <a:t>THE </a:t>
            </a:r>
            <a:r>
              <a:rPr lang="en-US" sz="3600" b="1" dirty="0" smtClean="0">
                <a:solidFill>
                  <a:srgbClr val="FF0000"/>
                </a:solidFill>
                <a:latin typeface="Arial Black" pitchFamily="34" charset="0"/>
              </a:rPr>
              <a:t>FRUIT OF </a:t>
            </a:r>
            <a:r>
              <a:rPr lang="en-US" sz="3600" b="1" dirty="0">
                <a:solidFill>
                  <a:srgbClr val="FF0000"/>
                </a:solidFill>
                <a:latin typeface="Arial Black" pitchFamily="34" charset="0"/>
              </a:rPr>
              <a:t>THE SPIRIT IS</a:t>
            </a:r>
            <a:r>
              <a:rPr lang="en-US" sz="3600" b="1" dirty="0" smtClean="0">
                <a:solidFill>
                  <a:srgbClr val="FF0000"/>
                </a:solidFill>
                <a:latin typeface="Arial Black" pitchFamily="34" charset="0"/>
              </a:rPr>
              <a:t>:(</a:t>
            </a:r>
            <a:r>
              <a:rPr lang="en-US" sz="3600" b="1" dirty="0">
                <a:solidFill>
                  <a:srgbClr val="FF0000"/>
                </a:solidFill>
                <a:latin typeface="Arial Black" pitchFamily="34" charset="0"/>
              </a:rPr>
              <a:t>LOVE)</a:t>
            </a:r>
            <a:endParaRPr lang="en-US" dirty="0">
              <a:latin typeface="Arial Black" pitchFamily="34" charset="0"/>
            </a:endParaRPr>
          </a:p>
        </p:txBody>
      </p:sp>
      <p:sp>
        <p:nvSpPr>
          <p:cNvPr id="3" name="Content Placeholder 2"/>
          <p:cNvSpPr>
            <a:spLocks noGrp="1"/>
          </p:cNvSpPr>
          <p:nvPr>
            <p:ph sz="quarter" idx="13"/>
          </p:nvPr>
        </p:nvSpPr>
        <p:spPr>
          <a:xfrm>
            <a:off x="0" y="838200"/>
            <a:ext cx="4191000" cy="6019800"/>
          </a:xfrm>
        </p:spPr>
        <p:txBody>
          <a:bodyPr>
            <a:noAutofit/>
          </a:bodyPr>
          <a:lstStyle/>
          <a:p>
            <a:pPr lvl="0">
              <a:buClr>
                <a:srgbClr val="94C600"/>
              </a:buClr>
            </a:pPr>
            <a:r>
              <a:rPr lang="en-US" sz="3100" b="1" dirty="0">
                <a:solidFill>
                  <a:srgbClr val="3E3D2D"/>
                </a:solidFill>
                <a:latin typeface="Arial Black" pitchFamily="34" charset="0"/>
              </a:rPr>
              <a:t>John 14:15</a:t>
            </a:r>
          </a:p>
          <a:p>
            <a:pPr lvl="0">
              <a:buClr>
                <a:srgbClr val="94C600"/>
              </a:buClr>
            </a:pPr>
            <a:r>
              <a:rPr lang="en-US" sz="3100" b="1" baseline="30000" dirty="0">
                <a:solidFill>
                  <a:srgbClr val="3E3D2D"/>
                </a:solidFill>
                <a:latin typeface="Arial Black" pitchFamily="34" charset="0"/>
              </a:rPr>
              <a:t>15 </a:t>
            </a:r>
            <a:r>
              <a:rPr lang="en-US" sz="3100" b="1" dirty="0">
                <a:solidFill>
                  <a:srgbClr val="3E3D2D"/>
                </a:solidFill>
                <a:latin typeface="Arial Black" pitchFamily="34" charset="0"/>
              </a:rPr>
              <a:t>If ye love me, keep </a:t>
            </a:r>
            <a:r>
              <a:rPr lang="en-US" sz="3100" b="1" dirty="0" smtClean="0">
                <a:solidFill>
                  <a:srgbClr val="3E3D2D"/>
                </a:solidFill>
                <a:latin typeface="Arial Black" pitchFamily="34" charset="0"/>
              </a:rPr>
              <a:t>my commandments</a:t>
            </a:r>
            <a:r>
              <a:rPr lang="en-US" sz="3100" b="1" dirty="0">
                <a:solidFill>
                  <a:srgbClr val="3E3D2D"/>
                </a:solidFill>
                <a:latin typeface="Arial Black" pitchFamily="34" charset="0"/>
              </a:rPr>
              <a:t>.</a:t>
            </a:r>
          </a:p>
          <a:p>
            <a:pPr lvl="0" algn="ctr">
              <a:buClr>
                <a:srgbClr val="94C600"/>
              </a:buClr>
            </a:pPr>
            <a:r>
              <a:rPr lang="en-US" sz="3100" b="1" u="sng" dirty="0" smtClean="0">
                <a:solidFill>
                  <a:srgbClr val="FFC000"/>
                </a:solidFill>
                <a:latin typeface="Arial Black" pitchFamily="34" charset="0"/>
              </a:rPr>
              <a:t>FRENCH</a:t>
            </a:r>
          </a:p>
          <a:p>
            <a:pPr marL="68580" lvl="0" indent="0">
              <a:buClr>
                <a:srgbClr val="94C600"/>
              </a:buClr>
              <a:buNone/>
            </a:pPr>
            <a:r>
              <a:rPr lang="fr-FR" sz="3100" b="1" dirty="0" smtClean="0">
                <a:solidFill>
                  <a:srgbClr val="0070C0"/>
                </a:solidFill>
                <a:latin typeface="Arial Black" pitchFamily="34" charset="0"/>
              </a:rPr>
              <a:t>Si vous m'aimez</a:t>
            </a:r>
            <a:r>
              <a:rPr lang="fr-FR" sz="3100" b="1" dirty="0">
                <a:solidFill>
                  <a:srgbClr val="0070C0"/>
                </a:solidFill>
                <a:latin typeface="Arial Black" pitchFamily="34" charset="0"/>
              </a:rPr>
              <a:t>, gardez mes commandements</a:t>
            </a:r>
            <a:r>
              <a:rPr lang="fr-FR" sz="3100" b="1" dirty="0" smtClean="0">
                <a:solidFill>
                  <a:srgbClr val="0070C0"/>
                </a:solidFill>
                <a:latin typeface="Arial Black" pitchFamily="34" charset="0"/>
              </a:rPr>
              <a:t>.</a:t>
            </a:r>
            <a:endParaRPr lang="en-US" sz="3100" b="1" dirty="0" smtClean="0">
              <a:solidFill>
                <a:srgbClr val="0070C0"/>
              </a:solidFill>
              <a:latin typeface="Arial Black" pitchFamily="34" charset="0"/>
            </a:endParaRPr>
          </a:p>
        </p:txBody>
      </p:sp>
      <p:pic>
        <p:nvPicPr>
          <p:cNvPr id="1026" name="Picture 2"/>
          <p:cNvPicPr>
            <a:picLocks noGrp="1" noChangeAspect="1" noChangeArrowheads="1"/>
          </p:cNvPicPr>
          <p:nvPr>
            <p:ph sz="quarter" idx="14"/>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1371600"/>
            <a:ext cx="4953000" cy="1828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3276600"/>
            <a:ext cx="2438401"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C:\Users\2012\Pictures\securedownloadCAXVP3G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400" y="3276600"/>
            <a:ext cx="2514600" cy="3588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4982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927"/>
            <a:ext cx="9144000" cy="831273"/>
          </a:xfrm>
        </p:spPr>
        <p:txBody>
          <a:bodyPr>
            <a:normAutofit/>
          </a:bodyPr>
          <a:lstStyle/>
          <a:p>
            <a:pPr algn="ctr"/>
            <a:r>
              <a:rPr lang="en-US" sz="3200" b="1" dirty="0" smtClean="0">
                <a:solidFill>
                  <a:srgbClr val="FF0000"/>
                </a:solidFill>
                <a:latin typeface="Arial Black" pitchFamily="34" charset="0"/>
              </a:rPr>
              <a:t>GOD’S TEN COMMANDMENTS OF LOVE</a:t>
            </a:r>
            <a:endParaRPr lang="en-US" sz="3200" b="1" dirty="0">
              <a:solidFill>
                <a:srgbClr val="FF0000"/>
              </a:solidFill>
              <a:latin typeface="Arial Black" pitchFamily="34" charset="0"/>
            </a:endParaRP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782" y="1000125"/>
            <a:ext cx="4551218" cy="585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1032782"/>
            <a:ext cx="4419600" cy="5825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idx="1"/>
          </p:nvPr>
        </p:nvSpPr>
        <p:spPr>
          <a:xfrm>
            <a:off x="4572000" y="1219200"/>
            <a:ext cx="4599709" cy="343348"/>
          </a:xfrm>
        </p:spPr>
        <p:txBody>
          <a:bodyPr>
            <a:normAutofit fontScale="85000" lnSpcReduction="20000"/>
          </a:bodyPr>
          <a:lstStyle/>
          <a:p>
            <a:pPr algn="ctr"/>
            <a:r>
              <a:rPr lang="en-US" b="1" dirty="0" smtClean="0">
                <a:solidFill>
                  <a:srgbClr val="FF0000"/>
                </a:solidFill>
                <a:latin typeface="Algerian" pitchFamily="82" charset="0"/>
              </a:rPr>
              <a:t>THE TEN COMMANDMENTS</a:t>
            </a:r>
            <a:endParaRPr lang="en-US" b="1" dirty="0">
              <a:solidFill>
                <a:srgbClr val="FF0000"/>
              </a:solidFill>
              <a:latin typeface="Algerian" pitchFamily="82" charset="0"/>
            </a:endParaRPr>
          </a:p>
        </p:txBody>
      </p:sp>
    </p:spTree>
    <p:extLst>
      <p:ext uri="{BB962C8B-B14F-4D97-AF65-F5344CB8AC3E}">
        <p14:creationId xmlns:p14="http://schemas.microsoft.com/office/powerpoint/2010/main" val="33056078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533400"/>
            <a:ext cx="9067800" cy="6186309"/>
          </a:xfrm>
          <a:prstGeom prst="rect">
            <a:avLst/>
          </a:prstGeom>
        </p:spPr>
        <p:txBody>
          <a:bodyPr wrap="square">
            <a:spAutoFit/>
          </a:bodyPr>
          <a:lstStyle/>
          <a:p>
            <a:r>
              <a:rPr lang="en-US" sz="1200" b="1" dirty="0" smtClean="0">
                <a:latin typeface="Arial Black" panose="020B0A04020102020204" pitchFamily="34" charset="0"/>
              </a:rPr>
              <a:t>The </a:t>
            </a:r>
            <a:r>
              <a:rPr lang="en-US" sz="1200" b="1" dirty="0">
                <a:latin typeface="Arial Black" panose="020B0A04020102020204" pitchFamily="34" charset="0"/>
              </a:rPr>
              <a:t>Fruit of the Spirit is Love</a:t>
            </a:r>
          </a:p>
          <a:p>
            <a:r>
              <a:rPr lang="en-US" sz="1200" b="1" dirty="0">
                <a:latin typeface="Arial Black" panose="020B0A04020102020204" pitchFamily="34" charset="0"/>
              </a:rPr>
              <a:t>Ellen G. White was given a vision that demonstrates the importance of understanding how God defines the concept of love:</a:t>
            </a:r>
          </a:p>
          <a:p>
            <a:r>
              <a:rPr lang="en-US" sz="1200" b="1" dirty="0">
                <a:latin typeface="Arial Black" panose="020B0A04020102020204" pitchFamily="34" charset="0"/>
              </a:rPr>
              <a:t> </a:t>
            </a:r>
          </a:p>
          <a:p>
            <a:r>
              <a:rPr lang="en-US" sz="1200" b="1" dirty="0">
                <a:latin typeface="Arial Black" panose="020B0A04020102020204" pitchFamily="34" charset="0"/>
              </a:rPr>
              <a:t>“Those who rose up with Jesus would send up their faith to Him in the holiest [the Most Holy Apartment], and pray, ‘My Father, give us Thy Spirit.” Then Jesus would breathe upon them the Holy Ghost. In that breath was light, power, and much love, joy, and peace.</a:t>
            </a:r>
          </a:p>
          <a:p>
            <a:r>
              <a:rPr lang="en-US" sz="1200" b="1" dirty="0">
                <a:latin typeface="Arial Black" panose="020B0A04020102020204" pitchFamily="34" charset="0"/>
              </a:rPr>
              <a:t> </a:t>
            </a:r>
          </a:p>
          <a:p>
            <a:r>
              <a:rPr lang="en-US" sz="1200" b="1" dirty="0">
                <a:latin typeface="Arial Black" panose="020B0A04020102020204" pitchFamily="34" charset="0"/>
              </a:rPr>
              <a:t>“I turned to look at the company who were still bowed before the throne [who had not followed Christ by faith into the Most Holy Apartment]; they did not know that Jesus had left it. Satan appeared to be by the throne, trying to carry on the work of God. I saw them look up to the throne, and pray, ‘Father, give us Thy Spirit.’ Satan would then breathe upon them an unholy influence; in it there was light and much power, but no sweet love, joy, and peace.” [1]</a:t>
            </a:r>
          </a:p>
          <a:p>
            <a:r>
              <a:rPr lang="en-US" sz="1200" b="1" dirty="0">
                <a:latin typeface="Arial Black" panose="020B0A04020102020204" pitchFamily="34" charset="0"/>
              </a:rPr>
              <a:t> </a:t>
            </a:r>
          </a:p>
          <a:p>
            <a:r>
              <a:rPr lang="en-US" sz="1200" b="1" dirty="0">
                <a:latin typeface="Arial Black" panose="020B0A04020102020204" pitchFamily="34" charset="0"/>
              </a:rPr>
              <a:t>Note the differences, Satan could not counterfeit “love, joy, and peace.” No one really knew what love was until the cross. The life and death of Jesus invested an obscure Greek word, </a:t>
            </a:r>
            <a:r>
              <a:rPr lang="en-US" sz="1200" b="1" i="1" dirty="0">
                <a:latin typeface="Arial Black" panose="020B0A04020102020204" pitchFamily="34" charset="0"/>
              </a:rPr>
              <a:t>agape</a:t>
            </a:r>
            <a:r>
              <a:rPr lang="en-US" sz="1200" b="1" dirty="0">
                <a:latin typeface="Arial Black" panose="020B0A04020102020204" pitchFamily="34" charset="0"/>
              </a:rPr>
              <a:t>, and its human response, faith, with enhanced meaning that turned the ancient “world upside down.”</a:t>
            </a:r>
          </a:p>
          <a:p>
            <a:r>
              <a:rPr lang="en-US" sz="1200" b="1" dirty="0">
                <a:latin typeface="Arial Black" panose="020B0A04020102020204" pitchFamily="34" charset="0"/>
              </a:rPr>
              <a:t> </a:t>
            </a:r>
          </a:p>
          <a:p>
            <a:r>
              <a:rPr lang="en-US" sz="1200" b="1" dirty="0">
                <a:latin typeface="Arial Black" panose="020B0A04020102020204" pitchFamily="34" charset="0"/>
              </a:rPr>
              <a:t>“That the trial of your faith, being much more precious than of gold that </a:t>
            </a:r>
            <a:r>
              <a:rPr lang="en-US" sz="1200" b="1" dirty="0" err="1">
                <a:latin typeface="Arial Black" panose="020B0A04020102020204" pitchFamily="34" charset="0"/>
              </a:rPr>
              <a:t>perisheth</a:t>
            </a:r>
            <a:r>
              <a:rPr lang="en-US" sz="1200" b="1" dirty="0">
                <a:latin typeface="Arial Black" panose="020B0A04020102020204" pitchFamily="34" charset="0"/>
              </a:rPr>
              <a:t>, though it be tried with fire, might be found unto praise and </a:t>
            </a:r>
            <a:r>
              <a:rPr lang="en-US" sz="1200" b="1" dirty="0" err="1">
                <a:latin typeface="Arial Black" panose="020B0A04020102020204" pitchFamily="34" charset="0"/>
              </a:rPr>
              <a:t>honour</a:t>
            </a:r>
            <a:r>
              <a:rPr lang="en-US" sz="1200" b="1" dirty="0">
                <a:latin typeface="Arial Black" panose="020B0A04020102020204" pitchFamily="34" charset="0"/>
              </a:rPr>
              <a:t> and glory at the appearing of Jesus Christ” (1 Peter 1:7).</a:t>
            </a:r>
          </a:p>
          <a:p>
            <a:r>
              <a:rPr lang="en-US" sz="1200" b="1" dirty="0">
                <a:latin typeface="Arial Black" panose="020B0A04020102020204" pitchFamily="34" charset="0"/>
              </a:rPr>
              <a:t> </a:t>
            </a:r>
          </a:p>
          <a:p>
            <a:r>
              <a:rPr lang="en-US" sz="1200" b="1" dirty="0">
                <a:latin typeface="Arial Black" panose="020B0A04020102020204" pitchFamily="34" charset="0"/>
              </a:rPr>
              <a:t>“The gold tried in the fire is faith that works by love. Only this can bring us into harmony with God. We may be active, we may do much work; but without love, such love as dwelt in the heart of Christ, we can never be numbered with the family of heaven.” [2]</a:t>
            </a:r>
          </a:p>
          <a:p>
            <a:r>
              <a:rPr lang="en-US" sz="1200" b="1" dirty="0">
                <a:latin typeface="Arial Black" panose="020B0A04020102020204" pitchFamily="34" charset="0"/>
              </a:rPr>
              <a:t> </a:t>
            </a:r>
          </a:p>
          <a:p>
            <a:r>
              <a:rPr lang="en-US" sz="1200" b="1" dirty="0">
                <a:latin typeface="Arial Black" panose="020B0A04020102020204" pitchFamily="34" charset="0"/>
              </a:rPr>
              <a:t>Christ Himself makes clear what New Testament faith is, and his view is different from that of the popular concept. “For God so loved the world that He gave His only begotten Son, that whosoever believeth in Him …” Note: God’s love comes first, and until that love is revealed, there can be no believing. As the result of His “loving” and “giving,” the sinner finds it possible to “believe.” Thus, faith is a heart-experience, “heart-work” to borrow Ellen White’s phrase, and it cannot exist until God’s love is understood and appreciated. Please note very carefully a fundamental point: the “believing” is not motivated by a fear of perishing or an acquisitive reward of everlasting life. The believing is the direct result of the </a:t>
            </a:r>
            <a:r>
              <a:rPr lang="en-US" sz="1200" b="1" smtClean="0">
                <a:latin typeface="Arial Black" panose="020B0A04020102020204" pitchFamily="34" charset="0"/>
              </a:rPr>
              <a:t>loving.</a:t>
            </a:r>
          </a:p>
          <a:p>
            <a:r>
              <a:rPr lang="en-US" sz="1200" b="1" smtClean="0">
                <a:latin typeface="Arial Black" panose="020B0A04020102020204" pitchFamily="34" charset="0"/>
              </a:rPr>
              <a:t> </a:t>
            </a:r>
            <a:r>
              <a:rPr lang="en-US" sz="1200" b="1" dirty="0" smtClean="0">
                <a:latin typeface="Arial Black" panose="020B0A04020102020204" pitchFamily="34" charset="0"/>
              </a:rPr>
              <a:t>Early writing pg. 55,56</a:t>
            </a:r>
            <a:endParaRPr lang="en-US" sz="1200" b="1" dirty="0">
              <a:latin typeface="Arial Black" panose="020B0A04020102020204" pitchFamily="34" charset="0"/>
            </a:endParaRPr>
          </a:p>
        </p:txBody>
      </p:sp>
    </p:spTree>
    <p:extLst>
      <p:ext uri="{BB962C8B-B14F-4D97-AF65-F5344CB8AC3E}">
        <p14:creationId xmlns:p14="http://schemas.microsoft.com/office/powerpoint/2010/main" val="6055009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26981"/>
            <a:ext cx="9144000" cy="6531019"/>
          </a:xfrm>
          <a:prstGeom prst="rect">
            <a:avLst/>
          </a:prstGeom>
        </p:spPr>
        <p:txBody>
          <a:bodyPr wrap="square">
            <a:spAutoFit/>
          </a:bodyPr>
          <a:lstStyle/>
          <a:p>
            <a:pPr marL="342900" lvl="0" indent="-274320" algn="ctr">
              <a:spcBef>
                <a:spcPct val="20000"/>
              </a:spcBef>
              <a:buClr>
                <a:srgbClr val="94C600"/>
              </a:buClr>
              <a:buSzPct val="76000"/>
              <a:buFont typeface="Wingdings 2" pitchFamily="18" charset="2"/>
              <a:buChar char=""/>
            </a:pPr>
            <a:r>
              <a:rPr lang="en-US" sz="4400" b="1" dirty="0">
                <a:solidFill>
                  <a:srgbClr val="FF0000"/>
                </a:solidFill>
                <a:latin typeface="Arial Black" pitchFamily="34" charset="0"/>
              </a:rPr>
              <a:t>NOTE!</a:t>
            </a:r>
          </a:p>
          <a:p>
            <a:pPr marL="342900" lvl="0" indent="-274320" algn="ctr">
              <a:spcBef>
                <a:spcPct val="20000"/>
              </a:spcBef>
              <a:buClr>
                <a:srgbClr val="94C600"/>
              </a:buClr>
              <a:buSzPct val="76000"/>
              <a:buFont typeface="Wingdings 2" pitchFamily="18" charset="2"/>
              <a:buChar char=""/>
            </a:pPr>
            <a:r>
              <a:rPr lang="en-US" sz="3600" b="1" dirty="0">
                <a:solidFill>
                  <a:srgbClr val="FF0000"/>
                </a:solidFill>
                <a:latin typeface="Arial Black" pitchFamily="34" charset="0"/>
              </a:rPr>
              <a:t>IF YOU LOVE GOD, EVEN THE SABBATH DAY YOU WILL KEEP IT </a:t>
            </a:r>
            <a:r>
              <a:rPr lang="en-US" sz="3600" b="1" dirty="0" smtClean="0">
                <a:solidFill>
                  <a:srgbClr val="FF0000"/>
                </a:solidFill>
                <a:latin typeface="Arial Black" pitchFamily="34" charset="0"/>
              </a:rPr>
              <a:t>HOLY BECAUSE IT IS ONE OF THE TEN.  IN OTHER WORDS; </a:t>
            </a:r>
            <a:r>
              <a:rPr lang="en-US" sz="3600" b="1" dirty="0">
                <a:solidFill>
                  <a:srgbClr val="FF0000"/>
                </a:solidFill>
                <a:latin typeface="Arial Black" pitchFamily="34" charset="0"/>
              </a:rPr>
              <a:t>DON’T TELL ME THAT YOU LOVE ME, </a:t>
            </a:r>
            <a:r>
              <a:rPr lang="en-US" sz="3600" b="1" dirty="0" smtClean="0">
                <a:solidFill>
                  <a:srgbClr val="FF0000"/>
                </a:solidFill>
                <a:latin typeface="Arial Black" pitchFamily="34" charset="0"/>
              </a:rPr>
              <a:t>BUT SHOW </a:t>
            </a:r>
            <a:r>
              <a:rPr lang="en-US" sz="3600" b="1" dirty="0">
                <a:solidFill>
                  <a:srgbClr val="FF0000"/>
                </a:solidFill>
                <a:latin typeface="Arial Black" pitchFamily="34" charset="0"/>
              </a:rPr>
              <a:t>ME INSTEAD</a:t>
            </a:r>
            <a:r>
              <a:rPr lang="en-US" sz="3600" b="1" dirty="0" smtClean="0">
                <a:solidFill>
                  <a:srgbClr val="FF0000"/>
                </a:solidFill>
                <a:latin typeface="Arial Black" pitchFamily="34" charset="0"/>
              </a:rPr>
              <a:t>.</a:t>
            </a:r>
          </a:p>
          <a:p>
            <a:pPr marL="342900" lvl="0" indent="-274320">
              <a:spcBef>
                <a:spcPct val="20000"/>
              </a:spcBef>
              <a:buClr>
                <a:srgbClr val="94C600"/>
              </a:buClr>
              <a:buSzPct val="76000"/>
              <a:buFont typeface="Wingdings 2" pitchFamily="18" charset="2"/>
              <a:buChar char=""/>
            </a:pPr>
            <a:r>
              <a:rPr lang="en-US" sz="3600" b="1" dirty="0" smtClean="0">
                <a:latin typeface="Arial Black" pitchFamily="34" charset="0"/>
              </a:rPr>
              <a:t> DO YOU KNOW THAT YOUR FAVORITE FRUIT HAS SEEDS? THEN BE YOUR FAVORITE FRUIT MAKE SOME SEEDS.</a:t>
            </a:r>
            <a:endParaRPr lang="en-US" sz="3600" b="1" dirty="0">
              <a:solidFill>
                <a:srgbClr val="FF0000"/>
              </a:solidFill>
              <a:latin typeface="Arial Black" pitchFamily="34" charset="0"/>
            </a:endParaRPr>
          </a:p>
        </p:txBody>
      </p:sp>
    </p:spTree>
    <p:extLst>
      <p:ext uri="{BB962C8B-B14F-4D97-AF65-F5344CB8AC3E}">
        <p14:creationId xmlns:p14="http://schemas.microsoft.com/office/powerpoint/2010/main" val="14482148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fontScale="90000"/>
          </a:bodyPr>
          <a:lstStyle/>
          <a:p>
            <a:pPr algn="ctr"/>
            <a:r>
              <a:rPr lang="en-US" b="1" dirty="0" smtClean="0">
                <a:solidFill>
                  <a:srgbClr val="FF0000"/>
                </a:solidFill>
                <a:latin typeface="Algerian" pitchFamily="82" charset="0"/>
              </a:rPr>
              <a:t>WHAT IS LOVE ACCORDING TO THE BIBLE?</a:t>
            </a:r>
            <a:endParaRPr lang="en-US" b="1" dirty="0">
              <a:solidFill>
                <a:srgbClr val="FF0000"/>
              </a:solidFill>
              <a:latin typeface="Algerian" pitchFamily="82" charset="0"/>
            </a:endParaRPr>
          </a:p>
        </p:txBody>
      </p:sp>
      <p:sp>
        <p:nvSpPr>
          <p:cNvPr id="3" name="Content Placeholder 2"/>
          <p:cNvSpPr>
            <a:spLocks noGrp="1"/>
          </p:cNvSpPr>
          <p:nvPr>
            <p:ph sz="quarter" idx="13"/>
          </p:nvPr>
        </p:nvSpPr>
        <p:spPr>
          <a:xfrm>
            <a:off x="0" y="990600"/>
            <a:ext cx="4495800" cy="5867400"/>
          </a:xfrm>
        </p:spPr>
        <p:txBody>
          <a:bodyPr>
            <a:normAutofit/>
          </a:bodyPr>
          <a:lstStyle/>
          <a:p>
            <a:r>
              <a:rPr lang="en-US" b="1" dirty="0" smtClean="0">
                <a:latin typeface="Arial Black" pitchFamily="34" charset="0"/>
              </a:rPr>
              <a:t>1 Corinthians 13 </a:t>
            </a:r>
          </a:p>
          <a:p>
            <a:r>
              <a:rPr lang="en-US" b="1" dirty="0" smtClean="0">
                <a:latin typeface="Arial Black" pitchFamily="34" charset="0"/>
              </a:rPr>
              <a:t>1. If I speak in the tongues of men or of angels, but do not have love, I am only a resounding gong or a clanging cymbal. </a:t>
            </a:r>
            <a:r>
              <a:rPr lang="en-US" b="1" baseline="30000" dirty="0" smtClean="0">
                <a:latin typeface="Arial Black" pitchFamily="34" charset="0"/>
              </a:rPr>
              <a:t>2 </a:t>
            </a:r>
            <a:r>
              <a:rPr lang="en-US" b="1" dirty="0" smtClean="0">
                <a:latin typeface="Arial Black" pitchFamily="34" charset="0"/>
              </a:rPr>
              <a:t>If I have the gift of prophecy and can fathom all mysteries and all knowledge, and if I have a faith that can move mountains, but do not have love, I am nothing. </a:t>
            </a:r>
          </a:p>
        </p:txBody>
      </p:sp>
      <p:sp>
        <p:nvSpPr>
          <p:cNvPr id="4" name="Content Placeholder 3"/>
          <p:cNvSpPr>
            <a:spLocks noGrp="1"/>
          </p:cNvSpPr>
          <p:nvPr>
            <p:ph sz="quarter" idx="14"/>
          </p:nvPr>
        </p:nvSpPr>
        <p:spPr>
          <a:xfrm>
            <a:off x="4648200" y="914400"/>
            <a:ext cx="4495800" cy="5943600"/>
          </a:xfrm>
        </p:spPr>
        <p:txBody>
          <a:bodyPr>
            <a:normAutofit fontScale="92500" lnSpcReduction="10000"/>
          </a:bodyPr>
          <a:lstStyle/>
          <a:p>
            <a:r>
              <a:rPr lang="en-US" b="1" u="sng" dirty="0" smtClean="0">
                <a:solidFill>
                  <a:srgbClr val="00B0F0"/>
                </a:solidFill>
              </a:rPr>
              <a:t>FRENCH</a:t>
            </a:r>
          </a:p>
          <a:p>
            <a:r>
              <a:rPr lang="fr-FR" b="1" dirty="0" smtClean="0"/>
              <a:t>1 Corinthiens 13 </a:t>
            </a:r>
            <a:endParaRPr lang="fr-FR" dirty="0" smtClean="0"/>
          </a:p>
          <a:p>
            <a:r>
              <a:rPr lang="fr-FR" b="1" dirty="0" smtClean="0">
                <a:solidFill>
                  <a:srgbClr val="FF0000"/>
                </a:solidFill>
                <a:latin typeface="Arial Black" pitchFamily="34" charset="0"/>
              </a:rPr>
              <a:t>1. Quand je parlerais les langues des hommes et des anges, si je n'ai pas la charité, je suis un airain qui résonne, ou une cymbale qui retentit.</a:t>
            </a:r>
          </a:p>
          <a:p>
            <a:r>
              <a:rPr lang="fr-FR" b="1" baseline="30000" dirty="0" smtClean="0">
                <a:solidFill>
                  <a:srgbClr val="FF0000"/>
                </a:solidFill>
                <a:latin typeface="Arial Black" pitchFamily="34" charset="0"/>
              </a:rPr>
              <a:t>2 </a:t>
            </a:r>
            <a:r>
              <a:rPr lang="fr-FR" b="1" dirty="0" smtClean="0">
                <a:solidFill>
                  <a:srgbClr val="FF0000"/>
                </a:solidFill>
                <a:latin typeface="Arial Black" pitchFamily="34" charset="0"/>
              </a:rPr>
              <a:t>Et quand j'aurais le don de prophétie, la science de tous les mystères et toute la connaissance, quand j'aurais même toute la foi jusqu'à transporter des montagnes, si je n'ai pas la charité, je ne suis rien.</a:t>
            </a:r>
          </a:p>
        </p:txBody>
      </p:sp>
    </p:spTree>
    <p:extLst>
      <p:ext uri="{BB962C8B-B14F-4D97-AF65-F5344CB8AC3E}">
        <p14:creationId xmlns:p14="http://schemas.microsoft.com/office/powerpoint/2010/main" val="2436251874"/>
      </p:ext>
    </p:extLst>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fontScale="90000"/>
          </a:bodyPr>
          <a:lstStyle/>
          <a:p>
            <a:pPr algn="ctr"/>
            <a:r>
              <a:rPr lang="en-US" b="1" dirty="0" smtClean="0">
                <a:solidFill>
                  <a:srgbClr val="FF0000"/>
                </a:solidFill>
                <a:latin typeface="Algerian" pitchFamily="82" charset="0"/>
              </a:rPr>
              <a:t>WHAT IS LOVE ACCORDING TO THE BIBLE?</a:t>
            </a:r>
            <a:endParaRPr lang="en-US" b="1" dirty="0">
              <a:solidFill>
                <a:srgbClr val="FF0000"/>
              </a:solidFill>
              <a:latin typeface="Algerian" pitchFamily="82" charset="0"/>
            </a:endParaRPr>
          </a:p>
        </p:txBody>
      </p:sp>
      <p:sp>
        <p:nvSpPr>
          <p:cNvPr id="3" name="Content Placeholder 2"/>
          <p:cNvSpPr>
            <a:spLocks noGrp="1"/>
          </p:cNvSpPr>
          <p:nvPr>
            <p:ph sz="quarter" idx="13"/>
          </p:nvPr>
        </p:nvSpPr>
        <p:spPr>
          <a:xfrm>
            <a:off x="0" y="990600"/>
            <a:ext cx="4495800" cy="5867400"/>
          </a:xfrm>
        </p:spPr>
        <p:txBody>
          <a:bodyPr>
            <a:normAutofit/>
          </a:bodyPr>
          <a:lstStyle/>
          <a:p>
            <a:r>
              <a:rPr lang="en-US" sz="2800" b="1" baseline="30000" dirty="0" smtClean="0">
                <a:latin typeface="Arial Black" pitchFamily="34" charset="0"/>
              </a:rPr>
              <a:t>3 </a:t>
            </a:r>
            <a:r>
              <a:rPr lang="en-US" sz="2800" b="1" dirty="0" smtClean="0">
                <a:latin typeface="Arial Black" pitchFamily="34" charset="0"/>
              </a:rPr>
              <a:t>If I give all I possess to the poor and give over my body to hardship that I may boast, but do not have love, I gain nothing.</a:t>
            </a:r>
          </a:p>
          <a:p>
            <a:r>
              <a:rPr lang="en-US" sz="2800" b="1" dirty="0">
                <a:latin typeface="Arial Black" pitchFamily="34" charset="0"/>
              </a:rPr>
              <a:t>4 Love is patient, love is kind. It does not envy, it does not boast, it is not proud. </a:t>
            </a:r>
            <a:endParaRPr lang="en-US" sz="2800" b="1" dirty="0" smtClean="0">
              <a:latin typeface="Arial Black" pitchFamily="34" charset="0"/>
            </a:endParaRPr>
          </a:p>
        </p:txBody>
      </p:sp>
      <p:sp>
        <p:nvSpPr>
          <p:cNvPr id="4" name="Content Placeholder 3"/>
          <p:cNvSpPr>
            <a:spLocks noGrp="1"/>
          </p:cNvSpPr>
          <p:nvPr>
            <p:ph sz="quarter" idx="14"/>
          </p:nvPr>
        </p:nvSpPr>
        <p:spPr>
          <a:xfrm>
            <a:off x="4648200" y="914400"/>
            <a:ext cx="4495800" cy="5943600"/>
          </a:xfrm>
        </p:spPr>
        <p:txBody>
          <a:bodyPr>
            <a:normAutofit lnSpcReduction="10000"/>
          </a:bodyPr>
          <a:lstStyle/>
          <a:p>
            <a:r>
              <a:rPr lang="en-US" b="1" u="sng" dirty="0" smtClean="0">
                <a:solidFill>
                  <a:srgbClr val="00B0F0"/>
                </a:solidFill>
              </a:rPr>
              <a:t>FRENCH</a:t>
            </a:r>
          </a:p>
          <a:p>
            <a:r>
              <a:rPr lang="fr-FR" b="1" baseline="30000" dirty="0" smtClean="0">
                <a:solidFill>
                  <a:srgbClr val="FF0000"/>
                </a:solidFill>
                <a:latin typeface="Arial Black" pitchFamily="34" charset="0"/>
              </a:rPr>
              <a:t>3 </a:t>
            </a:r>
            <a:r>
              <a:rPr lang="fr-FR" b="1" dirty="0" smtClean="0">
                <a:solidFill>
                  <a:srgbClr val="FF0000"/>
                </a:solidFill>
                <a:latin typeface="Arial Black" pitchFamily="34" charset="0"/>
              </a:rPr>
              <a:t>Et quand je distribuerais tous mes biens pour la nourriture des pauvres, quand je livrerais même mon corps pour être brûlé, si je n'ai pas la charité, cela ne me sert de rien.</a:t>
            </a:r>
          </a:p>
          <a:p>
            <a:r>
              <a:rPr lang="fr-FR" b="1" dirty="0">
                <a:solidFill>
                  <a:srgbClr val="FF0000"/>
                </a:solidFill>
                <a:latin typeface="Arial Black" pitchFamily="34" charset="0"/>
              </a:rPr>
              <a:t>4 La charité est patiente, elle est pleine de bonté; la charité n'est point envieuse; la charité ne se vante point, elle ne s'enfle point d'orgueil, </a:t>
            </a:r>
            <a:endParaRPr lang="fr-FR" b="1" dirty="0" smtClean="0">
              <a:solidFill>
                <a:srgbClr val="FF0000"/>
              </a:solidFill>
              <a:latin typeface="Arial Black" pitchFamily="34" charset="0"/>
            </a:endParaRPr>
          </a:p>
        </p:txBody>
      </p:sp>
    </p:spTree>
    <p:extLst>
      <p:ext uri="{BB962C8B-B14F-4D97-AF65-F5344CB8AC3E}">
        <p14:creationId xmlns:p14="http://schemas.microsoft.com/office/powerpoint/2010/main" val="839947826"/>
      </p:ext>
    </p:extLst>
  </p:cSld>
  <p:clrMapOvr>
    <a:masterClrMapping/>
  </p:clrMapOvr>
  <p:transition spd="slow">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762000"/>
          </a:xfrm>
        </p:spPr>
        <p:txBody>
          <a:bodyPr>
            <a:normAutofit/>
          </a:bodyPr>
          <a:lstStyle/>
          <a:p>
            <a:r>
              <a:rPr lang="en-US" sz="3600" b="1" dirty="0" smtClean="0">
                <a:solidFill>
                  <a:srgbClr val="FF0000"/>
                </a:solidFill>
                <a:latin typeface="Algerian" pitchFamily="82" charset="0"/>
              </a:rPr>
              <a:t>WHAT IS LOVE ACCORDING TO THE BIBLE?</a:t>
            </a:r>
            <a:endParaRPr lang="en-US" sz="3600" b="1" dirty="0">
              <a:latin typeface="Algerian" pitchFamily="82" charset="0"/>
            </a:endParaRPr>
          </a:p>
        </p:txBody>
      </p:sp>
      <p:sp>
        <p:nvSpPr>
          <p:cNvPr id="3" name="Content Placeholder 2"/>
          <p:cNvSpPr>
            <a:spLocks noGrp="1"/>
          </p:cNvSpPr>
          <p:nvPr>
            <p:ph sz="quarter" idx="13"/>
          </p:nvPr>
        </p:nvSpPr>
        <p:spPr>
          <a:xfrm>
            <a:off x="0" y="990600"/>
            <a:ext cx="4495800" cy="5867400"/>
          </a:xfrm>
        </p:spPr>
        <p:txBody>
          <a:bodyPr>
            <a:noAutofit/>
          </a:bodyPr>
          <a:lstStyle/>
          <a:p>
            <a:r>
              <a:rPr lang="en-US" sz="2700" b="1" baseline="30000" dirty="0" smtClean="0">
                <a:latin typeface="Arial Black" pitchFamily="34" charset="0"/>
              </a:rPr>
              <a:t>5 </a:t>
            </a:r>
            <a:r>
              <a:rPr lang="en-US" sz="2700" b="1" dirty="0" smtClean="0">
                <a:latin typeface="Arial Black" pitchFamily="34" charset="0"/>
              </a:rPr>
              <a:t>It does not dishonor others, it is not self-seeking, it is not easily angered, it keeps no record of wrongs. </a:t>
            </a:r>
            <a:r>
              <a:rPr lang="en-US" sz="2700" b="1" baseline="30000" dirty="0" smtClean="0">
                <a:latin typeface="Arial Black" pitchFamily="34" charset="0"/>
              </a:rPr>
              <a:t>6 </a:t>
            </a:r>
            <a:r>
              <a:rPr lang="en-US" sz="2700" b="1" dirty="0" smtClean="0">
                <a:latin typeface="Arial Black" pitchFamily="34" charset="0"/>
              </a:rPr>
              <a:t>Love does not delight in evil but rejoices with the truth. </a:t>
            </a:r>
            <a:r>
              <a:rPr lang="en-US" sz="2700" b="1" baseline="30000" dirty="0" smtClean="0">
                <a:latin typeface="Arial Black" pitchFamily="34" charset="0"/>
              </a:rPr>
              <a:t>7 </a:t>
            </a:r>
            <a:r>
              <a:rPr lang="en-US" sz="2700" b="1" dirty="0" smtClean="0">
                <a:latin typeface="Arial Black" pitchFamily="34" charset="0"/>
              </a:rPr>
              <a:t>It always protects, always trusts, always hopes, always perseveres.</a:t>
            </a:r>
          </a:p>
        </p:txBody>
      </p:sp>
      <p:sp>
        <p:nvSpPr>
          <p:cNvPr id="4" name="Content Placeholder 3"/>
          <p:cNvSpPr>
            <a:spLocks noGrp="1"/>
          </p:cNvSpPr>
          <p:nvPr>
            <p:ph sz="quarter" idx="14"/>
          </p:nvPr>
        </p:nvSpPr>
        <p:spPr>
          <a:xfrm>
            <a:off x="4648200" y="990600"/>
            <a:ext cx="4419600" cy="5867400"/>
          </a:xfrm>
        </p:spPr>
        <p:txBody>
          <a:bodyPr>
            <a:noAutofit/>
          </a:bodyPr>
          <a:lstStyle/>
          <a:p>
            <a:r>
              <a:rPr lang="fr-FR" sz="2500" b="1" baseline="30000" dirty="0" smtClean="0">
                <a:solidFill>
                  <a:srgbClr val="FF0000"/>
                </a:solidFill>
                <a:latin typeface="Arial Black" pitchFamily="34" charset="0"/>
              </a:rPr>
              <a:t>5 </a:t>
            </a:r>
            <a:r>
              <a:rPr lang="fr-FR" sz="2500" b="1" dirty="0" smtClean="0">
                <a:solidFill>
                  <a:srgbClr val="FF0000"/>
                </a:solidFill>
                <a:latin typeface="Arial Black" pitchFamily="34" charset="0"/>
              </a:rPr>
              <a:t>elle ne fait rien de malhonnête, elle ne cherche point son intérêt, elle ne s'irrite point, elle ne soupçonne point le mal, </a:t>
            </a:r>
            <a:r>
              <a:rPr lang="fr-FR" sz="2500" b="1" baseline="30000" dirty="0" smtClean="0">
                <a:solidFill>
                  <a:srgbClr val="FF0000"/>
                </a:solidFill>
                <a:latin typeface="Arial Black" pitchFamily="34" charset="0"/>
              </a:rPr>
              <a:t>6 </a:t>
            </a:r>
            <a:r>
              <a:rPr lang="fr-FR" sz="2500" b="1" dirty="0" smtClean="0">
                <a:solidFill>
                  <a:srgbClr val="FF0000"/>
                </a:solidFill>
                <a:latin typeface="Arial Black" pitchFamily="34" charset="0"/>
              </a:rPr>
              <a:t>elle ne se réjouit point de l'injustice, mais elle se réjouit de la vérité;</a:t>
            </a:r>
          </a:p>
          <a:p>
            <a:r>
              <a:rPr lang="fr-FR" sz="2500" b="1" baseline="30000" dirty="0" smtClean="0">
                <a:solidFill>
                  <a:srgbClr val="FF0000"/>
                </a:solidFill>
                <a:latin typeface="Arial Black" pitchFamily="34" charset="0"/>
              </a:rPr>
              <a:t>7 </a:t>
            </a:r>
            <a:r>
              <a:rPr lang="fr-FR" sz="2500" b="1" dirty="0" smtClean="0">
                <a:solidFill>
                  <a:srgbClr val="FF0000"/>
                </a:solidFill>
                <a:latin typeface="Arial Black" pitchFamily="34" charset="0"/>
              </a:rPr>
              <a:t>elle excuse tout, elle croit tout, elle espère tout, elle supporte tout.</a:t>
            </a:r>
          </a:p>
        </p:txBody>
      </p:sp>
    </p:spTree>
    <p:extLst>
      <p:ext uri="{BB962C8B-B14F-4D97-AF65-F5344CB8AC3E}">
        <p14:creationId xmlns:p14="http://schemas.microsoft.com/office/powerpoint/2010/main" val="22475004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709"/>
            <a:ext cx="9144000" cy="1143000"/>
          </a:xfrm>
        </p:spPr>
        <p:txBody>
          <a:bodyPr/>
          <a:lstStyle/>
          <a:p>
            <a:pPr algn="ctr"/>
            <a:r>
              <a:rPr lang="en-US" b="1" dirty="0" smtClean="0">
                <a:solidFill>
                  <a:srgbClr val="FF0000"/>
                </a:solidFill>
                <a:latin typeface="Algerian" pitchFamily="82" charset="0"/>
              </a:rPr>
              <a:t>PASTOR: CELEVE IZEAN</a:t>
            </a:r>
            <a:endParaRPr lang="en-US" dirty="0"/>
          </a:p>
        </p:txBody>
      </p:sp>
      <p:sp>
        <p:nvSpPr>
          <p:cNvPr id="3" name="Content Placeholder 2"/>
          <p:cNvSpPr>
            <a:spLocks noGrp="1"/>
          </p:cNvSpPr>
          <p:nvPr>
            <p:ph sz="quarter" idx="13"/>
          </p:nvPr>
        </p:nvSpPr>
        <p:spPr>
          <a:xfrm>
            <a:off x="0" y="1219200"/>
            <a:ext cx="4495800" cy="5638800"/>
          </a:xfrm>
        </p:spPr>
        <p:txBody>
          <a:bodyPr>
            <a:normAutofit/>
          </a:bodyPr>
          <a:lstStyle/>
          <a:p>
            <a:pPr algn="ctr">
              <a:buNone/>
            </a:pPr>
            <a:r>
              <a:rPr lang="en-US" sz="4000" b="1" dirty="0" smtClean="0">
                <a:solidFill>
                  <a:srgbClr val="0070C0"/>
                </a:solidFill>
              </a:rPr>
              <a:t>FROM:</a:t>
            </a:r>
          </a:p>
          <a:p>
            <a:pPr algn="ctr">
              <a:buNone/>
            </a:pPr>
            <a:r>
              <a:rPr lang="en-US" sz="4000" b="1" dirty="0" smtClean="0">
                <a:solidFill>
                  <a:srgbClr val="FF0000"/>
                </a:solidFill>
              </a:rPr>
              <a:t>“H</a:t>
            </a:r>
            <a:r>
              <a:rPr lang="en-US" sz="4000" b="1" dirty="0" smtClean="0"/>
              <a:t>O</a:t>
            </a:r>
            <a:r>
              <a:rPr lang="en-US" sz="4000" b="1" dirty="0" smtClean="0">
                <a:solidFill>
                  <a:srgbClr val="FFC000"/>
                </a:solidFill>
              </a:rPr>
              <a:t>R</a:t>
            </a:r>
            <a:r>
              <a:rPr lang="en-US" sz="4000" b="1" dirty="0" smtClean="0"/>
              <a:t>E</a:t>
            </a:r>
            <a:r>
              <a:rPr lang="en-US" sz="4000" b="1" dirty="0" smtClean="0">
                <a:solidFill>
                  <a:srgbClr val="00B0F0"/>
                </a:solidFill>
              </a:rPr>
              <a:t>B”</a:t>
            </a:r>
            <a:r>
              <a:rPr lang="en-US" sz="4000" b="1" dirty="0" smtClean="0"/>
              <a:t> HAITIAN </a:t>
            </a:r>
            <a:r>
              <a:rPr lang="en-US" sz="4000" b="1" dirty="0" smtClean="0">
                <a:solidFill>
                  <a:srgbClr val="00B050"/>
                </a:solidFill>
              </a:rPr>
              <a:t>ALL NATION </a:t>
            </a:r>
            <a:r>
              <a:rPr lang="en-US" sz="4000" b="1" dirty="0" smtClean="0"/>
              <a:t>S.D.A CHURCH</a:t>
            </a:r>
          </a:p>
          <a:p>
            <a:pPr algn="ctr">
              <a:buNone/>
            </a:pPr>
            <a:r>
              <a:rPr lang="en-US" sz="4000" b="1" dirty="0" smtClean="0">
                <a:solidFill>
                  <a:srgbClr val="FF0000"/>
                </a:solidFill>
              </a:rPr>
              <a:t>LOUISVILLE</a:t>
            </a:r>
            <a:r>
              <a:rPr lang="en-US" sz="4000" b="1" dirty="0" smtClean="0"/>
              <a:t>, KENTUCKY</a:t>
            </a:r>
          </a:p>
        </p:txBody>
      </p:sp>
      <p:sp>
        <p:nvSpPr>
          <p:cNvPr id="4" name="Content Placeholder 3"/>
          <p:cNvSpPr>
            <a:spLocks noGrp="1"/>
          </p:cNvSpPr>
          <p:nvPr>
            <p:ph sz="quarter" idx="14"/>
          </p:nvPr>
        </p:nvSpPr>
        <p:spPr>
          <a:xfrm>
            <a:off x="4419600" y="1295400"/>
            <a:ext cx="4648200" cy="4648200"/>
          </a:xfrm>
        </p:spPr>
        <p:txBody>
          <a:bodyPr>
            <a:normAutofit/>
          </a:bodyPr>
          <a:lstStyle/>
          <a:p>
            <a:pPr>
              <a:buNone/>
            </a:pPr>
            <a:r>
              <a:rPr lang="fr-FR" sz="1600" b="1" dirty="0" smtClean="0">
                <a:solidFill>
                  <a:srgbClr val="FF0000"/>
                </a:solidFill>
              </a:rPr>
              <a:t>PASTOR CELEVE AND WIFE CELICIA</a:t>
            </a:r>
            <a:endParaRPr lang="fr-FR" sz="1600" b="1" dirty="0">
              <a:solidFill>
                <a:srgbClr val="FF0000"/>
              </a:solidFill>
            </a:endParaRPr>
          </a:p>
        </p:txBody>
      </p:sp>
      <p:pic>
        <p:nvPicPr>
          <p:cNvPr id="1027" name="Picture 1" descr="G:\1z\DSC_7260_5.JPG"/>
          <p:cNvPicPr>
            <a:picLocks noChangeAspect="1" noChangeArrowheads="1"/>
          </p:cNvPicPr>
          <p:nvPr/>
        </p:nvPicPr>
        <p:blipFill>
          <a:blip r:embed="rId2" cstate="print"/>
          <a:srcRect/>
          <a:stretch>
            <a:fillRect/>
          </a:stretch>
        </p:blipFill>
        <p:spPr bwMode="auto">
          <a:xfrm>
            <a:off x="4495800" y="1676400"/>
            <a:ext cx="1828799" cy="5181600"/>
          </a:xfrm>
          <a:prstGeom prst="rect">
            <a:avLst/>
          </a:prstGeom>
          <a:noFill/>
          <a:ln w="9525">
            <a:noFill/>
            <a:miter lim="800000"/>
            <a:headEnd/>
            <a:tailEnd/>
          </a:ln>
        </p:spPr>
      </p:pic>
      <p:pic>
        <p:nvPicPr>
          <p:cNvPr id="1028" name="Picture 4" descr="DSC_6249"/>
          <p:cNvPicPr>
            <a:picLocks noChangeAspect="1" noChangeArrowheads="1"/>
          </p:cNvPicPr>
          <p:nvPr/>
        </p:nvPicPr>
        <p:blipFill>
          <a:blip r:embed="rId3" cstate="print"/>
          <a:srcRect/>
          <a:stretch>
            <a:fillRect/>
          </a:stretch>
        </p:blipFill>
        <p:spPr bwMode="auto">
          <a:xfrm>
            <a:off x="6324601" y="1676400"/>
            <a:ext cx="2819400" cy="5181600"/>
          </a:xfrm>
          <a:prstGeom prst="rect">
            <a:avLst/>
          </a:prstGeom>
          <a:noFill/>
          <a:ln w="9525">
            <a:noFill/>
            <a:miter lim="800000"/>
            <a:headEnd/>
            <a:tailEnd/>
          </a:ln>
        </p:spPr>
      </p:pic>
    </p:spTree>
    <p:extLst>
      <p:ext uri="{BB962C8B-B14F-4D97-AF65-F5344CB8AC3E}">
        <p14:creationId xmlns:p14="http://schemas.microsoft.com/office/powerpoint/2010/main" val="2548825507"/>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762000"/>
          </a:xfrm>
        </p:spPr>
        <p:txBody>
          <a:bodyPr>
            <a:normAutofit/>
          </a:bodyPr>
          <a:lstStyle/>
          <a:p>
            <a:r>
              <a:rPr lang="en-US" sz="3600" b="1" dirty="0" smtClean="0">
                <a:solidFill>
                  <a:srgbClr val="FF0000"/>
                </a:solidFill>
                <a:latin typeface="Algerian" pitchFamily="82" charset="0"/>
              </a:rPr>
              <a:t>WHAT IS LOVE ACCORDING TO THE BIBLE?</a:t>
            </a:r>
            <a:endParaRPr lang="en-US" sz="3600" b="1" dirty="0">
              <a:latin typeface="Algerian" pitchFamily="82" charset="0"/>
            </a:endParaRPr>
          </a:p>
        </p:txBody>
      </p:sp>
      <p:sp>
        <p:nvSpPr>
          <p:cNvPr id="3" name="Content Placeholder 2"/>
          <p:cNvSpPr>
            <a:spLocks noGrp="1"/>
          </p:cNvSpPr>
          <p:nvPr>
            <p:ph sz="quarter" idx="13"/>
          </p:nvPr>
        </p:nvSpPr>
        <p:spPr>
          <a:xfrm>
            <a:off x="0" y="990600"/>
            <a:ext cx="4495800" cy="5867400"/>
          </a:xfrm>
        </p:spPr>
        <p:txBody>
          <a:bodyPr>
            <a:normAutofit/>
          </a:bodyPr>
          <a:lstStyle/>
          <a:p>
            <a:r>
              <a:rPr lang="en-US" sz="2800" b="1" baseline="30000" dirty="0" smtClean="0">
                <a:latin typeface="Arial Black" pitchFamily="34" charset="0"/>
              </a:rPr>
              <a:t>8 </a:t>
            </a:r>
            <a:r>
              <a:rPr lang="en-US" sz="2800" b="1" dirty="0" smtClean="0">
                <a:latin typeface="Arial Black" pitchFamily="34" charset="0"/>
              </a:rPr>
              <a:t>Love never fails. But where there are prophecies, they will cease; where there are tongues, they will be stilled; where there is knowledge, it will pass away.</a:t>
            </a:r>
          </a:p>
          <a:p>
            <a:r>
              <a:rPr lang="en-US" sz="2800" b="1" dirty="0">
                <a:latin typeface="Arial Black" pitchFamily="34" charset="0"/>
              </a:rPr>
              <a:t>9 For we know in part and we prophesy in part, </a:t>
            </a:r>
            <a:endParaRPr lang="en-US" sz="2800" b="1" dirty="0" smtClean="0">
              <a:latin typeface="Arial Black" pitchFamily="34" charset="0"/>
            </a:endParaRPr>
          </a:p>
        </p:txBody>
      </p:sp>
      <p:sp>
        <p:nvSpPr>
          <p:cNvPr id="4" name="Content Placeholder 3"/>
          <p:cNvSpPr>
            <a:spLocks noGrp="1"/>
          </p:cNvSpPr>
          <p:nvPr>
            <p:ph sz="quarter" idx="14"/>
          </p:nvPr>
        </p:nvSpPr>
        <p:spPr>
          <a:xfrm>
            <a:off x="4648200" y="990600"/>
            <a:ext cx="4419600" cy="5867400"/>
          </a:xfrm>
        </p:spPr>
        <p:txBody>
          <a:bodyPr>
            <a:normAutofit/>
          </a:bodyPr>
          <a:lstStyle/>
          <a:p>
            <a:r>
              <a:rPr lang="fr-FR" sz="2800" b="1" baseline="30000" dirty="0" smtClean="0">
                <a:solidFill>
                  <a:srgbClr val="FF0000"/>
                </a:solidFill>
                <a:latin typeface="Arial Black" pitchFamily="34" charset="0"/>
              </a:rPr>
              <a:t>8 </a:t>
            </a:r>
            <a:r>
              <a:rPr lang="fr-FR" sz="2800" b="1" dirty="0" smtClean="0">
                <a:solidFill>
                  <a:srgbClr val="FF0000"/>
                </a:solidFill>
                <a:latin typeface="Arial Black" pitchFamily="34" charset="0"/>
              </a:rPr>
              <a:t>La charité ne périt jamais. Les prophéties prendront fin, les langues cesseront, la connaissance disparaîtra.</a:t>
            </a:r>
          </a:p>
          <a:p>
            <a:r>
              <a:rPr lang="fr-FR" sz="2800" b="1" dirty="0">
                <a:solidFill>
                  <a:srgbClr val="FF0000"/>
                </a:solidFill>
                <a:latin typeface="Arial Black" pitchFamily="34" charset="0"/>
              </a:rPr>
              <a:t>9 Car nous connaissons en partie, et nous prophétisons en partie</a:t>
            </a:r>
            <a:r>
              <a:rPr lang="fr-FR" sz="2800" b="1" dirty="0" smtClean="0">
                <a:solidFill>
                  <a:srgbClr val="FF0000"/>
                </a:solidFill>
                <a:latin typeface="Arial Black" pitchFamily="34" charset="0"/>
              </a:rPr>
              <a:t>,</a:t>
            </a:r>
            <a:endParaRPr lang="fr-FR" sz="2800" b="1" dirty="0">
              <a:solidFill>
                <a:srgbClr val="FF0000"/>
              </a:solidFill>
              <a:latin typeface="Arial Black" pitchFamily="34" charset="0"/>
            </a:endParaRPr>
          </a:p>
        </p:txBody>
      </p:sp>
    </p:spTree>
    <p:extLst>
      <p:ext uri="{BB962C8B-B14F-4D97-AF65-F5344CB8AC3E}">
        <p14:creationId xmlns:p14="http://schemas.microsoft.com/office/powerpoint/2010/main" val="19510733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685800"/>
          </a:xfrm>
        </p:spPr>
        <p:txBody>
          <a:bodyPr>
            <a:normAutofit/>
          </a:bodyPr>
          <a:lstStyle/>
          <a:p>
            <a:r>
              <a:rPr lang="en-US" sz="3600" b="1" dirty="0" smtClean="0">
                <a:solidFill>
                  <a:srgbClr val="FF0000"/>
                </a:solidFill>
                <a:latin typeface="Algerian" pitchFamily="82" charset="0"/>
              </a:rPr>
              <a:t>WHAT IS LOVE ACCORDING TO THE BIBLE?</a:t>
            </a:r>
            <a:endParaRPr lang="en-US" sz="3600" b="1" dirty="0">
              <a:solidFill>
                <a:srgbClr val="FF0000"/>
              </a:solidFill>
              <a:latin typeface="Algerian" pitchFamily="82" charset="0"/>
            </a:endParaRPr>
          </a:p>
        </p:txBody>
      </p:sp>
      <p:sp>
        <p:nvSpPr>
          <p:cNvPr id="3" name="Content Placeholder 2"/>
          <p:cNvSpPr>
            <a:spLocks noGrp="1"/>
          </p:cNvSpPr>
          <p:nvPr>
            <p:ph sz="quarter" idx="13"/>
          </p:nvPr>
        </p:nvSpPr>
        <p:spPr>
          <a:xfrm>
            <a:off x="0" y="762000"/>
            <a:ext cx="4495800" cy="6096000"/>
          </a:xfrm>
        </p:spPr>
        <p:txBody>
          <a:bodyPr>
            <a:noAutofit/>
          </a:bodyPr>
          <a:lstStyle/>
          <a:p>
            <a:r>
              <a:rPr lang="en-US" sz="2800" b="1" baseline="30000" dirty="0" smtClean="0">
                <a:latin typeface="Arial Black" pitchFamily="34" charset="0"/>
              </a:rPr>
              <a:t>10 </a:t>
            </a:r>
            <a:r>
              <a:rPr lang="en-US" sz="2800" b="1" dirty="0" smtClean="0">
                <a:latin typeface="Arial Black" pitchFamily="34" charset="0"/>
              </a:rPr>
              <a:t>but when completeness comes, what is in part disappears. </a:t>
            </a:r>
            <a:r>
              <a:rPr lang="en-US" sz="2800" b="1" baseline="30000" dirty="0" smtClean="0">
                <a:latin typeface="Arial Black" pitchFamily="34" charset="0"/>
              </a:rPr>
              <a:t>11 </a:t>
            </a:r>
            <a:r>
              <a:rPr lang="en-US" sz="2800" b="1" dirty="0" smtClean="0">
                <a:latin typeface="Arial Black" pitchFamily="34" charset="0"/>
              </a:rPr>
              <a:t>When I was a child, I talked like a child, I thought like a child, I reasoned like a child. When I became a man, I put the ways of childhood behind me. </a:t>
            </a:r>
          </a:p>
        </p:txBody>
      </p:sp>
      <p:sp>
        <p:nvSpPr>
          <p:cNvPr id="4" name="Content Placeholder 3"/>
          <p:cNvSpPr>
            <a:spLocks noGrp="1"/>
          </p:cNvSpPr>
          <p:nvPr>
            <p:ph sz="quarter" idx="14"/>
          </p:nvPr>
        </p:nvSpPr>
        <p:spPr>
          <a:xfrm>
            <a:off x="4648200" y="762000"/>
            <a:ext cx="4495800" cy="6096000"/>
          </a:xfrm>
        </p:spPr>
        <p:txBody>
          <a:bodyPr>
            <a:normAutofit fontScale="77500" lnSpcReduction="20000"/>
          </a:bodyPr>
          <a:lstStyle/>
          <a:p>
            <a:r>
              <a:rPr lang="fr-FR" sz="3800" b="1" baseline="30000" dirty="0" smtClean="0">
                <a:solidFill>
                  <a:srgbClr val="FF0000"/>
                </a:solidFill>
                <a:latin typeface="Arial Black" pitchFamily="34" charset="0"/>
              </a:rPr>
              <a:t>10 </a:t>
            </a:r>
            <a:r>
              <a:rPr lang="fr-FR" sz="3800" b="1" dirty="0" smtClean="0">
                <a:solidFill>
                  <a:srgbClr val="FF0000"/>
                </a:solidFill>
                <a:latin typeface="Arial Black" pitchFamily="34" charset="0"/>
              </a:rPr>
              <a:t>mais quand ce qui est parfait sera venu, ce qui est partiel disparaîtra.</a:t>
            </a:r>
          </a:p>
          <a:p>
            <a:r>
              <a:rPr lang="fr-FR" sz="3800" b="1" baseline="30000" dirty="0" smtClean="0">
                <a:solidFill>
                  <a:srgbClr val="FF0000"/>
                </a:solidFill>
                <a:latin typeface="Arial Black" pitchFamily="34" charset="0"/>
              </a:rPr>
              <a:t>11 </a:t>
            </a:r>
            <a:r>
              <a:rPr lang="fr-FR" sz="3800" b="1" dirty="0" smtClean="0">
                <a:solidFill>
                  <a:srgbClr val="FF0000"/>
                </a:solidFill>
                <a:latin typeface="Arial Black" pitchFamily="34" charset="0"/>
              </a:rPr>
              <a:t>Lorsque j'étais enfant, je parlais comme un enfant, je pensais comme un enfant, je raisonnais comme un enfant; lorsque je suis devenu homme, j'ai fait disparaître ce qui était de l'enfant. </a:t>
            </a:r>
            <a:endParaRPr lang="en-US" dirty="0"/>
          </a:p>
        </p:txBody>
      </p:sp>
    </p:spTree>
    <p:extLst>
      <p:ext uri="{BB962C8B-B14F-4D97-AF65-F5344CB8AC3E}">
        <p14:creationId xmlns:p14="http://schemas.microsoft.com/office/powerpoint/2010/main" val="3394569832"/>
      </p:ext>
    </p:extLst>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685800"/>
          </a:xfrm>
        </p:spPr>
        <p:txBody>
          <a:bodyPr>
            <a:normAutofit/>
          </a:bodyPr>
          <a:lstStyle/>
          <a:p>
            <a:r>
              <a:rPr lang="en-US" sz="3600" b="1" dirty="0" smtClean="0">
                <a:solidFill>
                  <a:srgbClr val="FF0000"/>
                </a:solidFill>
                <a:latin typeface="Algerian" pitchFamily="82" charset="0"/>
              </a:rPr>
              <a:t>WHAT IS LOVE ACCORDING TO THE BIBLE?</a:t>
            </a:r>
            <a:endParaRPr lang="en-US" sz="3600" b="1" dirty="0">
              <a:solidFill>
                <a:srgbClr val="FF0000"/>
              </a:solidFill>
              <a:latin typeface="Algerian" pitchFamily="82" charset="0"/>
            </a:endParaRPr>
          </a:p>
        </p:txBody>
      </p:sp>
      <p:sp>
        <p:nvSpPr>
          <p:cNvPr id="3" name="Content Placeholder 2"/>
          <p:cNvSpPr>
            <a:spLocks noGrp="1"/>
          </p:cNvSpPr>
          <p:nvPr>
            <p:ph sz="quarter" idx="13"/>
          </p:nvPr>
        </p:nvSpPr>
        <p:spPr>
          <a:xfrm>
            <a:off x="0" y="762000"/>
            <a:ext cx="4495800" cy="6096000"/>
          </a:xfrm>
        </p:spPr>
        <p:txBody>
          <a:bodyPr>
            <a:noAutofit/>
          </a:bodyPr>
          <a:lstStyle/>
          <a:p>
            <a:r>
              <a:rPr lang="en-US" sz="2800" b="1" baseline="30000" dirty="0" smtClean="0">
                <a:latin typeface="Arial Black" pitchFamily="34" charset="0"/>
              </a:rPr>
              <a:t>12 </a:t>
            </a:r>
            <a:r>
              <a:rPr lang="en-US" sz="2800" b="1" dirty="0" smtClean="0">
                <a:latin typeface="Arial Black" pitchFamily="34" charset="0"/>
              </a:rPr>
              <a:t>For now we see only a reflection as in a mirror; then we shall see face to face. Now I know in part; then I shall know fully, even as I am fully known.</a:t>
            </a:r>
          </a:p>
          <a:p>
            <a:r>
              <a:rPr lang="en-US" sz="2800" b="1" baseline="30000" dirty="0" smtClean="0">
                <a:latin typeface="Arial Black" pitchFamily="34" charset="0"/>
              </a:rPr>
              <a:t>13 </a:t>
            </a:r>
            <a:r>
              <a:rPr lang="en-US" sz="2800" b="1" dirty="0" smtClean="0">
                <a:latin typeface="Arial Black" pitchFamily="34" charset="0"/>
              </a:rPr>
              <a:t>And now these three remain: faith, hope and love. But the greatest of these is love.</a:t>
            </a:r>
          </a:p>
        </p:txBody>
      </p:sp>
      <p:sp>
        <p:nvSpPr>
          <p:cNvPr id="4" name="Content Placeholder 3"/>
          <p:cNvSpPr>
            <a:spLocks noGrp="1"/>
          </p:cNvSpPr>
          <p:nvPr>
            <p:ph sz="quarter" idx="14"/>
          </p:nvPr>
        </p:nvSpPr>
        <p:spPr>
          <a:xfrm>
            <a:off x="4648200" y="762000"/>
            <a:ext cx="4495800" cy="6096000"/>
          </a:xfrm>
        </p:spPr>
        <p:txBody>
          <a:bodyPr>
            <a:normAutofit fontScale="55000" lnSpcReduction="20000"/>
          </a:bodyPr>
          <a:lstStyle/>
          <a:p>
            <a:r>
              <a:rPr lang="fr-FR" sz="4500" b="1" baseline="30000" dirty="0" smtClean="0">
                <a:solidFill>
                  <a:srgbClr val="FF0000"/>
                </a:solidFill>
                <a:latin typeface="Arial Black" pitchFamily="34" charset="0"/>
              </a:rPr>
              <a:t>12 </a:t>
            </a:r>
            <a:r>
              <a:rPr lang="fr-FR" sz="4500" b="1" dirty="0" smtClean="0">
                <a:solidFill>
                  <a:srgbClr val="FF0000"/>
                </a:solidFill>
                <a:latin typeface="Arial Black" pitchFamily="34" charset="0"/>
              </a:rPr>
              <a:t>Aujourd'hui nous voyons au moyen d'un miroir, d'une manière obscure, mais alors nous verrons face à face; aujourd'hui je connais en partie, mais alors je connaîtrai comme j'ai été connu.</a:t>
            </a:r>
          </a:p>
          <a:p>
            <a:r>
              <a:rPr lang="fr-FR" sz="4500" b="1" baseline="30000" dirty="0" smtClean="0">
                <a:solidFill>
                  <a:srgbClr val="FF0000"/>
                </a:solidFill>
                <a:latin typeface="Arial Black" pitchFamily="34" charset="0"/>
              </a:rPr>
              <a:t>13 </a:t>
            </a:r>
            <a:r>
              <a:rPr lang="fr-FR" sz="4500" b="1" dirty="0" smtClean="0">
                <a:solidFill>
                  <a:srgbClr val="FF0000"/>
                </a:solidFill>
                <a:latin typeface="Arial Black" pitchFamily="34" charset="0"/>
              </a:rPr>
              <a:t>Maintenant donc ces trois choses demeurent: la foi, l'espérance, la charité; mais la plus grande de ces choses, c'est la charité.</a:t>
            </a:r>
          </a:p>
          <a:p>
            <a:endParaRPr lang="en-US" dirty="0"/>
          </a:p>
        </p:txBody>
      </p:sp>
    </p:spTree>
    <p:extLst>
      <p:ext uri="{BB962C8B-B14F-4D97-AF65-F5344CB8AC3E}">
        <p14:creationId xmlns:p14="http://schemas.microsoft.com/office/powerpoint/2010/main" val="470107530"/>
      </p:ext>
    </p:extLst>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pPr algn="ctr"/>
            <a:r>
              <a:rPr lang="en-US" b="1" dirty="0" smtClean="0">
                <a:solidFill>
                  <a:srgbClr val="FF0000"/>
                </a:solidFill>
                <a:latin typeface="Arial Black" pitchFamily="34" charset="0"/>
              </a:rPr>
              <a:t>TRUE LOVE AND FALSE LOVE!</a:t>
            </a:r>
            <a:endParaRPr lang="en-US" b="1" dirty="0">
              <a:solidFill>
                <a:srgbClr val="FF0000"/>
              </a:solidFill>
              <a:latin typeface="Arial Black" pitchFamily="34" charset="0"/>
            </a:endParaRPr>
          </a:p>
        </p:txBody>
      </p:sp>
      <p:sp>
        <p:nvSpPr>
          <p:cNvPr id="3" name="Content Placeholder 2"/>
          <p:cNvSpPr>
            <a:spLocks noGrp="1"/>
          </p:cNvSpPr>
          <p:nvPr>
            <p:ph sz="quarter" idx="13"/>
          </p:nvPr>
        </p:nvSpPr>
        <p:spPr>
          <a:xfrm>
            <a:off x="0" y="1600200"/>
            <a:ext cx="4495800" cy="5257800"/>
          </a:xfrm>
        </p:spPr>
        <p:txBody>
          <a:bodyPr/>
          <a:lstStyle/>
          <a:p>
            <a:r>
              <a:rPr lang="en-US" b="1" dirty="0" smtClean="0"/>
              <a:t>TRUE LOVE SAYS:</a:t>
            </a:r>
          </a:p>
          <a:p>
            <a:r>
              <a:rPr lang="en-US" b="1" dirty="0" smtClean="0"/>
              <a:t>LET’S GET MARRIED FIRST.</a:t>
            </a:r>
            <a:endParaRPr lang="en-US" b="1" dirty="0"/>
          </a:p>
        </p:txBody>
      </p:sp>
      <p:sp>
        <p:nvSpPr>
          <p:cNvPr id="4" name="Content Placeholder 3"/>
          <p:cNvSpPr>
            <a:spLocks noGrp="1"/>
          </p:cNvSpPr>
          <p:nvPr>
            <p:ph sz="quarter" idx="14"/>
          </p:nvPr>
        </p:nvSpPr>
        <p:spPr>
          <a:xfrm>
            <a:off x="4648200" y="1600200"/>
            <a:ext cx="4419600" cy="5257800"/>
          </a:xfrm>
        </p:spPr>
        <p:txBody>
          <a:bodyPr/>
          <a:lstStyle/>
          <a:p>
            <a:r>
              <a:rPr lang="en-US" b="1" dirty="0" smtClean="0"/>
              <a:t>FALSE LOVE SAYS:</a:t>
            </a:r>
          </a:p>
          <a:p>
            <a:r>
              <a:rPr lang="en-US" b="1" dirty="0" smtClean="0"/>
              <a:t>LET’S HAVE A ONE NIGHT STAND FIRST TO SEE IF YOU ARE GOOD IN BED, KNOWING THAT THE devil </a:t>
            </a:r>
            <a:r>
              <a:rPr lang="en-US" b="1" dirty="0" smtClean="0">
                <a:latin typeface="Algerian" pitchFamily="82" charset="0"/>
              </a:rPr>
              <a:t>is trying to set you up for </a:t>
            </a:r>
            <a:r>
              <a:rPr lang="en-US" b="1" dirty="0" err="1" smtClean="0">
                <a:latin typeface="Algerian" pitchFamily="82" charset="0"/>
              </a:rPr>
              <a:t>helL</a:t>
            </a:r>
            <a:r>
              <a:rPr lang="en-US" b="1" dirty="0" smtClean="0">
                <a:latin typeface="Algerian" pitchFamily="82" charset="0"/>
              </a:rPr>
              <a:t> .</a:t>
            </a:r>
            <a:endParaRPr lang="en-US" b="1" dirty="0">
              <a:latin typeface="Algerian" pitchFamily="82"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124200"/>
            <a:ext cx="41910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4419600"/>
            <a:ext cx="44196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286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pPr algn="ctr"/>
            <a:r>
              <a:rPr lang="en-US" sz="8800" b="1" dirty="0" smtClean="0">
                <a:solidFill>
                  <a:srgbClr val="FF0000"/>
                </a:solidFill>
                <a:latin typeface="Algerian" pitchFamily="82" charset="0"/>
              </a:rPr>
              <a:t>LOVE</a:t>
            </a:r>
            <a:endParaRPr lang="en-US" sz="8800" b="1" dirty="0">
              <a:solidFill>
                <a:srgbClr val="FF0000"/>
              </a:solidFill>
              <a:latin typeface="Algerian" pitchFamily="82" charset="0"/>
            </a:endParaRPr>
          </a:p>
        </p:txBody>
      </p:sp>
      <p:sp>
        <p:nvSpPr>
          <p:cNvPr id="3" name="Content Placeholder 2"/>
          <p:cNvSpPr>
            <a:spLocks noGrp="1"/>
          </p:cNvSpPr>
          <p:nvPr>
            <p:ph sz="quarter" idx="13"/>
          </p:nvPr>
        </p:nvSpPr>
        <p:spPr>
          <a:xfrm>
            <a:off x="0" y="1600200"/>
            <a:ext cx="4495800" cy="5257800"/>
          </a:xfrm>
        </p:spPr>
        <p:txBody>
          <a:bodyPr>
            <a:normAutofit fontScale="55000" lnSpcReduction="20000"/>
          </a:bodyPr>
          <a:lstStyle/>
          <a:p>
            <a:r>
              <a:rPr lang="en-US" sz="3600" b="1" dirty="0" smtClean="0">
                <a:solidFill>
                  <a:srgbClr val="FF0000"/>
                </a:solidFill>
                <a:latin typeface="Arial Black" pitchFamily="34" charset="0"/>
              </a:rPr>
              <a:t>Matthew 19:7-10</a:t>
            </a:r>
          </a:p>
          <a:p>
            <a:r>
              <a:rPr lang="en-US" sz="3600" b="1" baseline="30000" dirty="0" smtClean="0">
                <a:latin typeface="Arial Black" pitchFamily="34" charset="0"/>
              </a:rPr>
              <a:t>7 </a:t>
            </a:r>
            <a:r>
              <a:rPr lang="en-US" sz="3600" b="1" dirty="0" smtClean="0">
                <a:latin typeface="Arial Black" pitchFamily="34" charset="0"/>
              </a:rPr>
              <a:t>“Why then,” they asked, “did Moses command that a man give his wife a certificate of divorce and send her away?”</a:t>
            </a:r>
          </a:p>
          <a:p>
            <a:r>
              <a:rPr lang="en-US" sz="3600" b="1" baseline="30000" dirty="0" smtClean="0">
                <a:latin typeface="Arial Black" pitchFamily="34" charset="0"/>
              </a:rPr>
              <a:t>8 </a:t>
            </a:r>
            <a:r>
              <a:rPr lang="en-US" sz="3600" b="1" dirty="0" smtClean="0">
                <a:latin typeface="Arial Black" pitchFamily="34" charset="0"/>
              </a:rPr>
              <a:t>Jesus replied, “Moses permitted you to divorce your wives because your hearts were hard. But it was not this way from the beginning. </a:t>
            </a:r>
            <a:r>
              <a:rPr lang="en-US" sz="3600" b="1" baseline="30000" dirty="0" smtClean="0">
                <a:latin typeface="Arial Black" pitchFamily="34" charset="0"/>
              </a:rPr>
              <a:t>9 </a:t>
            </a:r>
            <a:r>
              <a:rPr lang="en-US" sz="3600" b="1" dirty="0" smtClean="0">
                <a:latin typeface="Arial Black" pitchFamily="34" charset="0"/>
              </a:rPr>
              <a:t>I tell you that anyone who divorces his wife, except for sexual immorality, and marries another woman commits adultery.”</a:t>
            </a:r>
          </a:p>
          <a:p>
            <a:pPr>
              <a:buNone/>
            </a:pPr>
            <a:r>
              <a:rPr lang="en-US" sz="3600" b="1" baseline="30000" dirty="0" smtClean="0">
                <a:latin typeface="Arial Black" pitchFamily="34" charset="0"/>
              </a:rPr>
              <a:t>10 </a:t>
            </a:r>
            <a:r>
              <a:rPr lang="en-US" sz="3600" b="1" dirty="0" smtClean="0">
                <a:latin typeface="Arial Black" pitchFamily="34" charset="0"/>
              </a:rPr>
              <a:t>Jesus’ disciples then said to him, “If this is the case, it is better not to marry!”</a:t>
            </a:r>
          </a:p>
        </p:txBody>
      </p:sp>
      <p:sp>
        <p:nvSpPr>
          <p:cNvPr id="4" name="Content Placeholder 3"/>
          <p:cNvSpPr>
            <a:spLocks noGrp="1"/>
          </p:cNvSpPr>
          <p:nvPr>
            <p:ph sz="quarter" idx="14"/>
          </p:nvPr>
        </p:nvSpPr>
        <p:spPr>
          <a:xfrm>
            <a:off x="4648200" y="1600200"/>
            <a:ext cx="4495800" cy="5257800"/>
          </a:xfrm>
        </p:spPr>
        <p:txBody>
          <a:bodyPr>
            <a:noAutofit/>
          </a:bodyPr>
          <a:lstStyle/>
          <a:p>
            <a:pPr>
              <a:buNone/>
            </a:pPr>
            <a:r>
              <a:rPr lang="fr-FR" sz="3400" b="1" u="sng" dirty="0" smtClean="0">
                <a:solidFill>
                  <a:srgbClr val="002060"/>
                </a:solidFill>
                <a:latin typeface="Arial Black" pitchFamily="34" charset="0"/>
              </a:rPr>
              <a:t>FRENCH</a:t>
            </a:r>
          </a:p>
          <a:p>
            <a:r>
              <a:rPr lang="fr-FR" sz="1600" b="1" baseline="30000" dirty="0" smtClean="0">
                <a:solidFill>
                  <a:srgbClr val="FF0000"/>
                </a:solidFill>
                <a:latin typeface="Arial Black" pitchFamily="34" charset="0"/>
              </a:rPr>
              <a:t>7 </a:t>
            </a:r>
            <a:r>
              <a:rPr lang="fr-FR" sz="1600" b="1" dirty="0" smtClean="0">
                <a:solidFill>
                  <a:srgbClr val="FF0000"/>
                </a:solidFill>
                <a:latin typeface="Arial Black" pitchFamily="34" charset="0"/>
              </a:rPr>
              <a:t>Pourquoi donc, lui dirent-ils, Moïse a-t-il prescrit de donner à la femme une lettre de divorce et de la répudier?</a:t>
            </a:r>
          </a:p>
          <a:p>
            <a:r>
              <a:rPr lang="fr-FR" sz="1600" b="1" baseline="30000" dirty="0" smtClean="0">
                <a:solidFill>
                  <a:srgbClr val="FF0000"/>
                </a:solidFill>
                <a:latin typeface="Arial Black" pitchFamily="34" charset="0"/>
              </a:rPr>
              <a:t>8 </a:t>
            </a:r>
            <a:r>
              <a:rPr lang="fr-FR" sz="1600" b="1" dirty="0" smtClean="0">
                <a:solidFill>
                  <a:srgbClr val="FF0000"/>
                </a:solidFill>
                <a:latin typeface="Arial Black" pitchFamily="34" charset="0"/>
              </a:rPr>
              <a:t>Il leur répondit: C'est à cause de la dureté de votre </a:t>
            </a:r>
            <a:r>
              <a:rPr lang="fr-FR" sz="1600" b="1" dirty="0" err="1" smtClean="0">
                <a:solidFill>
                  <a:srgbClr val="FF0000"/>
                </a:solidFill>
                <a:latin typeface="Arial Black" pitchFamily="34" charset="0"/>
              </a:rPr>
              <a:t>coeur</a:t>
            </a:r>
            <a:r>
              <a:rPr lang="fr-FR" sz="1600" b="1" dirty="0" smtClean="0">
                <a:solidFill>
                  <a:srgbClr val="FF0000"/>
                </a:solidFill>
                <a:latin typeface="Arial Black" pitchFamily="34" charset="0"/>
              </a:rPr>
              <a:t> que Moïse vous a permis de répudier vos femmes; au commencement, il n'en était pas ainsi.</a:t>
            </a:r>
          </a:p>
          <a:p>
            <a:r>
              <a:rPr lang="fr-FR" sz="1600" b="1" baseline="30000" dirty="0" smtClean="0">
                <a:solidFill>
                  <a:srgbClr val="FF0000"/>
                </a:solidFill>
                <a:latin typeface="Arial Black" pitchFamily="34" charset="0"/>
              </a:rPr>
              <a:t>9 </a:t>
            </a:r>
            <a:r>
              <a:rPr lang="fr-FR" sz="1600" b="1" dirty="0" smtClean="0">
                <a:solidFill>
                  <a:srgbClr val="FF0000"/>
                </a:solidFill>
                <a:latin typeface="Arial Black" pitchFamily="34" charset="0"/>
              </a:rPr>
              <a:t>Mais je vous dis que celui qui répudie sa femme, sauf pour infidélité, et qui en épouse une autre, commet un adultère.</a:t>
            </a:r>
          </a:p>
          <a:p>
            <a:pPr>
              <a:buNone/>
            </a:pPr>
            <a:r>
              <a:rPr lang="fr-FR" sz="1600" b="1" baseline="30000" dirty="0" smtClean="0">
                <a:solidFill>
                  <a:srgbClr val="FF0000"/>
                </a:solidFill>
                <a:latin typeface="Arial Black" pitchFamily="34" charset="0"/>
              </a:rPr>
              <a:t>10 </a:t>
            </a:r>
            <a:r>
              <a:rPr lang="fr-FR" sz="1600" b="1" dirty="0" smtClean="0">
                <a:solidFill>
                  <a:srgbClr val="FF0000"/>
                </a:solidFill>
                <a:latin typeface="Arial Black" pitchFamily="34" charset="0"/>
              </a:rPr>
              <a:t>Ses disciples lui dirent: Si telle est la condition de l'homme à l'égard de la femme, il n'est pas </a:t>
            </a:r>
            <a:r>
              <a:rPr lang="fr-FR" sz="1600" b="1" u="sng" dirty="0" smtClean="0">
                <a:solidFill>
                  <a:srgbClr val="FF0000"/>
                </a:solidFill>
                <a:latin typeface="Arial Black" pitchFamily="34" charset="0"/>
              </a:rPr>
              <a:t>avantageux</a:t>
            </a:r>
            <a:r>
              <a:rPr lang="fr-FR" sz="1600" b="1" dirty="0" smtClean="0">
                <a:solidFill>
                  <a:srgbClr val="FF0000"/>
                </a:solidFill>
                <a:latin typeface="Arial Black" pitchFamily="34" charset="0"/>
              </a:rPr>
              <a:t> de se marier.</a:t>
            </a:r>
          </a:p>
        </p:txBody>
      </p:sp>
    </p:spTree>
    <p:extLst>
      <p:ext uri="{BB962C8B-B14F-4D97-AF65-F5344CB8AC3E}">
        <p14:creationId xmlns:p14="http://schemas.microsoft.com/office/powerpoint/2010/main" val="2916090313"/>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pPr algn="ctr"/>
            <a:r>
              <a:rPr lang="en-US" sz="8800" b="1" dirty="0" smtClean="0">
                <a:solidFill>
                  <a:srgbClr val="FF0000"/>
                </a:solidFill>
                <a:latin typeface="Algerian" pitchFamily="82" charset="0"/>
              </a:rPr>
              <a:t>LOVE</a:t>
            </a:r>
            <a:endParaRPr lang="en-US" sz="8800" b="1" dirty="0">
              <a:solidFill>
                <a:srgbClr val="FF0000"/>
              </a:solidFill>
              <a:latin typeface="Algerian" pitchFamily="82" charset="0"/>
            </a:endParaRPr>
          </a:p>
        </p:txBody>
      </p:sp>
      <p:sp>
        <p:nvSpPr>
          <p:cNvPr id="3" name="Content Placeholder 2"/>
          <p:cNvSpPr>
            <a:spLocks noGrp="1"/>
          </p:cNvSpPr>
          <p:nvPr>
            <p:ph sz="quarter" idx="13"/>
          </p:nvPr>
        </p:nvSpPr>
        <p:spPr>
          <a:xfrm>
            <a:off x="0" y="1600200"/>
            <a:ext cx="4495800" cy="5257800"/>
          </a:xfrm>
        </p:spPr>
        <p:txBody>
          <a:bodyPr>
            <a:normAutofit lnSpcReduction="10000"/>
          </a:bodyPr>
          <a:lstStyle/>
          <a:p>
            <a:r>
              <a:rPr lang="en-US" sz="3200" b="1" dirty="0" smtClean="0">
                <a:solidFill>
                  <a:srgbClr val="FF0000"/>
                </a:solidFill>
                <a:latin typeface="Arial Black" pitchFamily="34" charset="0"/>
              </a:rPr>
              <a:t>Matthew 5:43</a:t>
            </a:r>
            <a:r>
              <a:rPr lang="en-US" sz="3200" b="1" dirty="0">
                <a:solidFill>
                  <a:srgbClr val="FF0000"/>
                </a:solidFill>
                <a:latin typeface="Arial Black" pitchFamily="34" charset="0"/>
              </a:rPr>
              <a:t> </a:t>
            </a:r>
            <a:r>
              <a:rPr lang="en-US" sz="3200" b="1" dirty="0" smtClean="0">
                <a:latin typeface="Arial Black" pitchFamily="34" charset="0"/>
              </a:rPr>
              <a:t>You have heard that it was said, ‘Love your neighbor and hate your enemy.</a:t>
            </a:r>
            <a:r>
              <a:rPr lang="en-US" sz="3200" b="1" baseline="30000" dirty="0" smtClean="0">
                <a:latin typeface="Arial Black" pitchFamily="34" charset="0"/>
              </a:rPr>
              <a:t> 44 </a:t>
            </a:r>
            <a:r>
              <a:rPr lang="en-US" sz="3200" b="1" dirty="0" smtClean="0">
                <a:latin typeface="Arial Black" pitchFamily="34" charset="0"/>
              </a:rPr>
              <a:t>But I tell you, love your enemies and pray for those who persecute you,</a:t>
            </a:r>
          </a:p>
          <a:p>
            <a:endParaRPr lang="en-US" dirty="0"/>
          </a:p>
        </p:txBody>
      </p:sp>
      <p:sp>
        <p:nvSpPr>
          <p:cNvPr id="4" name="Content Placeholder 3"/>
          <p:cNvSpPr>
            <a:spLocks noGrp="1"/>
          </p:cNvSpPr>
          <p:nvPr>
            <p:ph sz="quarter" idx="14"/>
          </p:nvPr>
        </p:nvSpPr>
        <p:spPr>
          <a:xfrm>
            <a:off x="4648200" y="1600200"/>
            <a:ext cx="4495800" cy="5181600"/>
          </a:xfrm>
        </p:spPr>
        <p:txBody>
          <a:bodyPr>
            <a:normAutofit lnSpcReduction="10000"/>
          </a:bodyPr>
          <a:lstStyle/>
          <a:p>
            <a:r>
              <a:rPr lang="fr-FR" b="1" u="sng" dirty="0" smtClean="0">
                <a:solidFill>
                  <a:srgbClr val="002060"/>
                </a:solidFill>
                <a:latin typeface="Arial Black" pitchFamily="34" charset="0"/>
              </a:rPr>
              <a:t>Matthieu 5:43</a:t>
            </a:r>
            <a:r>
              <a:rPr lang="fr-FR" b="1" u="sng" dirty="0">
                <a:solidFill>
                  <a:srgbClr val="002060"/>
                </a:solidFill>
                <a:latin typeface="Arial Black" pitchFamily="34" charset="0"/>
              </a:rPr>
              <a:t> </a:t>
            </a:r>
            <a:r>
              <a:rPr lang="fr-FR" b="1" dirty="0" smtClean="0">
                <a:solidFill>
                  <a:srgbClr val="FF0000"/>
                </a:solidFill>
                <a:latin typeface="Arial Black" pitchFamily="34" charset="0"/>
              </a:rPr>
              <a:t>Vous avez appris qu'il a été dit: Tu aimeras ton prochain, et tu haïras ton ennemi </a:t>
            </a:r>
            <a:r>
              <a:rPr lang="fr-FR" b="1" baseline="30000" dirty="0" smtClean="0">
                <a:solidFill>
                  <a:srgbClr val="FF0000"/>
                </a:solidFill>
                <a:latin typeface="Arial Black" pitchFamily="34" charset="0"/>
              </a:rPr>
              <a:t>44 </a:t>
            </a:r>
            <a:r>
              <a:rPr lang="fr-FR" b="1" dirty="0" smtClean="0">
                <a:solidFill>
                  <a:srgbClr val="FF0000"/>
                </a:solidFill>
                <a:latin typeface="Arial Black" pitchFamily="34" charset="0"/>
              </a:rPr>
              <a:t>Mais moi, je vous dis: Aimez vos ennemis, bénissez ceux qui vous maudissent, faites du bien à ceux qui vous haïssent, et priez pour ceux qui vous maltraitent et qui vous persécutent,</a:t>
            </a:r>
          </a:p>
        </p:txBody>
      </p:sp>
    </p:spTree>
    <p:extLst>
      <p:ext uri="{BB962C8B-B14F-4D97-AF65-F5344CB8AC3E}">
        <p14:creationId xmlns:p14="http://schemas.microsoft.com/office/powerpoint/2010/main" val="2987722594"/>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618" y="0"/>
            <a:ext cx="8991600" cy="1143000"/>
          </a:xfrm>
        </p:spPr>
        <p:txBody>
          <a:bodyPr>
            <a:noAutofit/>
          </a:bodyPr>
          <a:lstStyle/>
          <a:p>
            <a:pPr algn="ctr"/>
            <a:r>
              <a:rPr lang="en-US" sz="7200" b="1" dirty="0" smtClean="0">
                <a:solidFill>
                  <a:srgbClr val="FF0000"/>
                </a:solidFill>
                <a:latin typeface="Algerian" pitchFamily="82" charset="0"/>
              </a:rPr>
              <a:t>LOVE</a:t>
            </a:r>
            <a:endParaRPr lang="en-US" sz="7200" b="1" dirty="0">
              <a:solidFill>
                <a:srgbClr val="FF0000"/>
              </a:solidFill>
              <a:latin typeface="Algerian" pitchFamily="82" charset="0"/>
            </a:endParaRPr>
          </a:p>
        </p:txBody>
      </p:sp>
      <p:sp>
        <p:nvSpPr>
          <p:cNvPr id="3" name="Content Placeholder 2"/>
          <p:cNvSpPr>
            <a:spLocks noGrp="1"/>
          </p:cNvSpPr>
          <p:nvPr>
            <p:ph sz="quarter" idx="13"/>
          </p:nvPr>
        </p:nvSpPr>
        <p:spPr>
          <a:xfrm>
            <a:off x="0" y="1600200"/>
            <a:ext cx="4495800" cy="5181600"/>
          </a:xfrm>
        </p:spPr>
        <p:txBody>
          <a:bodyPr>
            <a:normAutofit lnSpcReduction="10000"/>
          </a:bodyPr>
          <a:lstStyle/>
          <a:p>
            <a:r>
              <a:rPr lang="en-US" sz="2700" b="1" u="sng" dirty="0" smtClean="0">
                <a:solidFill>
                  <a:schemeClr val="bg2">
                    <a:lumMod val="50000"/>
                  </a:schemeClr>
                </a:solidFill>
                <a:latin typeface="Arial Black" pitchFamily="34" charset="0"/>
              </a:rPr>
              <a:t>Matthew 22:37</a:t>
            </a:r>
          </a:p>
          <a:p>
            <a:r>
              <a:rPr lang="en-US" sz="2700" b="1" baseline="30000" dirty="0" smtClean="0">
                <a:latin typeface="Arial Black" pitchFamily="34" charset="0"/>
              </a:rPr>
              <a:t>37 </a:t>
            </a:r>
            <a:r>
              <a:rPr lang="en-US" sz="2700" b="1" dirty="0" smtClean="0">
                <a:latin typeface="Arial Black" pitchFamily="34" charset="0"/>
              </a:rPr>
              <a:t>Jesus replied: “‘Love the Lord your God with all your heart and with all your soul and with all your mind.</a:t>
            </a:r>
          </a:p>
          <a:p>
            <a:r>
              <a:rPr lang="en-US" sz="2700" b="1" u="sng" dirty="0" smtClean="0">
                <a:solidFill>
                  <a:schemeClr val="bg2">
                    <a:lumMod val="50000"/>
                  </a:schemeClr>
                </a:solidFill>
                <a:latin typeface="Arial Black" pitchFamily="34" charset="0"/>
              </a:rPr>
              <a:t>Matthew 24:12</a:t>
            </a:r>
          </a:p>
          <a:p>
            <a:r>
              <a:rPr lang="en-US" sz="2700" b="1" baseline="30000" dirty="0" smtClean="0">
                <a:latin typeface="Arial Black" pitchFamily="34" charset="0"/>
              </a:rPr>
              <a:t>12 </a:t>
            </a:r>
            <a:r>
              <a:rPr lang="en-US" sz="2700" b="1" dirty="0" smtClean="0">
                <a:latin typeface="Arial Black" pitchFamily="34" charset="0"/>
              </a:rPr>
              <a:t>Because of the increase of wickedness, the love of most will grow cold,</a:t>
            </a:r>
          </a:p>
          <a:p>
            <a:endParaRPr lang="en-US" dirty="0" smtClean="0"/>
          </a:p>
        </p:txBody>
      </p:sp>
      <p:sp>
        <p:nvSpPr>
          <p:cNvPr id="4" name="Content Placeholder 3"/>
          <p:cNvSpPr>
            <a:spLocks noGrp="1"/>
          </p:cNvSpPr>
          <p:nvPr>
            <p:ph sz="quarter" idx="14"/>
          </p:nvPr>
        </p:nvSpPr>
        <p:spPr>
          <a:xfrm>
            <a:off x="4648200" y="1600200"/>
            <a:ext cx="4419600" cy="5257800"/>
          </a:xfrm>
        </p:spPr>
        <p:txBody>
          <a:bodyPr>
            <a:normAutofit/>
          </a:bodyPr>
          <a:lstStyle/>
          <a:p>
            <a:r>
              <a:rPr lang="fr-FR" b="1" u="sng" dirty="0" smtClean="0">
                <a:solidFill>
                  <a:schemeClr val="bg2">
                    <a:lumMod val="50000"/>
                  </a:schemeClr>
                </a:solidFill>
                <a:latin typeface="Arial Black" pitchFamily="34" charset="0"/>
              </a:rPr>
              <a:t>Matthieu 22:37</a:t>
            </a:r>
          </a:p>
          <a:p>
            <a:r>
              <a:rPr lang="fr-FR" b="1" baseline="30000" dirty="0" smtClean="0">
                <a:solidFill>
                  <a:srgbClr val="FF0000"/>
                </a:solidFill>
                <a:latin typeface="Arial Black" pitchFamily="34" charset="0"/>
              </a:rPr>
              <a:t>37 </a:t>
            </a:r>
            <a:r>
              <a:rPr lang="fr-FR" b="1" dirty="0" smtClean="0">
                <a:solidFill>
                  <a:srgbClr val="FF0000"/>
                </a:solidFill>
                <a:latin typeface="Arial Black" pitchFamily="34" charset="0"/>
              </a:rPr>
              <a:t>Jésus lui répondit: Tu aimeras le Seigneur, ton Dieu, de tout ton </a:t>
            </a:r>
            <a:r>
              <a:rPr lang="fr-FR" b="1" dirty="0" err="1" smtClean="0">
                <a:solidFill>
                  <a:srgbClr val="FF0000"/>
                </a:solidFill>
                <a:latin typeface="Arial Black" pitchFamily="34" charset="0"/>
              </a:rPr>
              <a:t>coeur</a:t>
            </a:r>
            <a:r>
              <a:rPr lang="fr-FR" b="1" dirty="0" smtClean="0">
                <a:solidFill>
                  <a:srgbClr val="FF0000"/>
                </a:solidFill>
                <a:latin typeface="Arial Black" pitchFamily="34" charset="0"/>
              </a:rPr>
              <a:t>, de toute ton âme, et de toute ta pensée.</a:t>
            </a:r>
          </a:p>
          <a:p>
            <a:r>
              <a:rPr lang="fr-FR" b="1" u="sng" dirty="0" smtClean="0">
                <a:solidFill>
                  <a:schemeClr val="bg2">
                    <a:lumMod val="50000"/>
                  </a:schemeClr>
                </a:solidFill>
                <a:latin typeface="Arial Black" pitchFamily="34" charset="0"/>
              </a:rPr>
              <a:t>Matthieu 24:12</a:t>
            </a:r>
          </a:p>
          <a:p>
            <a:r>
              <a:rPr lang="fr-FR" b="1" baseline="30000" dirty="0" smtClean="0">
                <a:solidFill>
                  <a:srgbClr val="FF0000"/>
                </a:solidFill>
                <a:latin typeface="Arial Black" pitchFamily="34" charset="0"/>
              </a:rPr>
              <a:t>12 </a:t>
            </a:r>
            <a:r>
              <a:rPr lang="fr-FR" b="1" dirty="0" smtClean="0">
                <a:solidFill>
                  <a:srgbClr val="FF0000"/>
                </a:solidFill>
                <a:latin typeface="Arial Black" pitchFamily="34" charset="0"/>
              </a:rPr>
              <a:t>Et, parce que l'iniquité se sera accrue, la charité du plus grand nombre se refroidira</a:t>
            </a:r>
          </a:p>
        </p:txBody>
      </p:sp>
    </p:spTree>
    <p:extLst>
      <p:ext uri="{BB962C8B-B14F-4D97-AF65-F5344CB8AC3E}">
        <p14:creationId xmlns:p14="http://schemas.microsoft.com/office/powerpoint/2010/main" val="2410016694"/>
      </p:ext>
    </p:extLst>
  </p:cSld>
  <p:clrMapOvr>
    <a:masterClrMapping/>
  </p:clrMapOvr>
  <p:transition spd="slow">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709"/>
            <a:ext cx="9144000" cy="1143000"/>
          </a:xfrm>
        </p:spPr>
        <p:txBody>
          <a:bodyPr>
            <a:normAutofit/>
          </a:bodyPr>
          <a:lstStyle/>
          <a:p>
            <a:pPr algn="ctr"/>
            <a:r>
              <a:rPr lang="en-US" sz="6600" b="1" dirty="0" smtClean="0">
                <a:solidFill>
                  <a:srgbClr val="FF0000"/>
                </a:solidFill>
                <a:latin typeface="Algerian" pitchFamily="82" charset="0"/>
              </a:rPr>
              <a:t>LOVE</a:t>
            </a:r>
            <a:endParaRPr lang="en-US" sz="6600" dirty="0"/>
          </a:p>
        </p:txBody>
      </p:sp>
      <p:sp>
        <p:nvSpPr>
          <p:cNvPr id="3" name="Content Placeholder 2"/>
          <p:cNvSpPr>
            <a:spLocks noGrp="1"/>
          </p:cNvSpPr>
          <p:nvPr>
            <p:ph sz="quarter" idx="13"/>
          </p:nvPr>
        </p:nvSpPr>
        <p:spPr>
          <a:xfrm>
            <a:off x="0" y="1219200"/>
            <a:ext cx="4495800" cy="5638800"/>
          </a:xfrm>
        </p:spPr>
        <p:txBody>
          <a:bodyPr>
            <a:normAutofit/>
          </a:bodyPr>
          <a:lstStyle/>
          <a:p>
            <a:r>
              <a:rPr lang="en-US" b="1" u="sng" dirty="0" smtClean="0">
                <a:solidFill>
                  <a:srgbClr val="FF0000"/>
                </a:solidFill>
              </a:rPr>
              <a:t>John 14:23, 24</a:t>
            </a:r>
          </a:p>
          <a:p>
            <a:r>
              <a:rPr lang="en-US" b="1" baseline="30000" dirty="0" smtClean="0"/>
              <a:t>23 </a:t>
            </a:r>
            <a:r>
              <a:rPr lang="en-US" b="1" dirty="0" smtClean="0"/>
              <a:t>Jesus replied, “Anyone who loves me will obey my teaching. My Father will love them, and we will come to them and make our home with them. </a:t>
            </a:r>
            <a:r>
              <a:rPr lang="en-US" b="1" baseline="30000" dirty="0" smtClean="0"/>
              <a:t>24 </a:t>
            </a:r>
            <a:r>
              <a:rPr lang="en-US" b="1" dirty="0" smtClean="0"/>
              <a:t>Anyone who does not love me will not obey my teaching. These words you hear are not my own; they belong to the Father who sent me.</a:t>
            </a:r>
          </a:p>
        </p:txBody>
      </p:sp>
      <p:sp>
        <p:nvSpPr>
          <p:cNvPr id="4" name="Content Placeholder 3"/>
          <p:cNvSpPr>
            <a:spLocks noGrp="1"/>
          </p:cNvSpPr>
          <p:nvPr>
            <p:ph sz="quarter" idx="14"/>
          </p:nvPr>
        </p:nvSpPr>
        <p:spPr>
          <a:xfrm>
            <a:off x="4648200" y="1143000"/>
            <a:ext cx="4495800" cy="5715000"/>
          </a:xfrm>
        </p:spPr>
        <p:txBody>
          <a:bodyPr>
            <a:normAutofit/>
          </a:bodyPr>
          <a:lstStyle/>
          <a:p>
            <a:r>
              <a:rPr lang="fr-FR" b="1" u="sng" dirty="0" smtClean="0">
                <a:solidFill>
                  <a:srgbClr val="7030A0"/>
                </a:solidFill>
              </a:rPr>
              <a:t>Jean 14:23, 24</a:t>
            </a:r>
          </a:p>
          <a:p>
            <a:r>
              <a:rPr lang="fr-FR" b="1" baseline="30000" dirty="0" smtClean="0">
                <a:solidFill>
                  <a:srgbClr val="FF0000"/>
                </a:solidFill>
              </a:rPr>
              <a:t>23 </a:t>
            </a:r>
            <a:r>
              <a:rPr lang="fr-FR" b="1" dirty="0" smtClean="0">
                <a:solidFill>
                  <a:srgbClr val="FF0000"/>
                </a:solidFill>
              </a:rPr>
              <a:t>Jésus lui répondit: Si quelqu'un m'aime, il gardera ma parole, et mon Père l'aimera; nous viendrons à lui, et nous ferons notre demeure chez lui.</a:t>
            </a:r>
            <a:r>
              <a:rPr lang="fr-FR" b="1" baseline="30000" dirty="0" smtClean="0">
                <a:solidFill>
                  <a:srgbClr val="FF0000"/>
                </a:solidFill>
              </a:rPr>
              <a:t> 24 </a:t>
            </a:r>
            <a:r>
              <a:rPr lang="fr-FR" b="1" dirty="0" smtClean="0">
                <a:solidFill>
                  <a:srgbClr val="FF0000"/>
                </a:solidFill>
              </a:rPr>
              <a:t>Celui qui ne m'aime pas ne garde point mes paroles. Et la parole que vous entendez n'est pas de moi, mais du Père qui m'a envoyé</a:t>
            </a:r>
          </a:p>
        </p:txBody>
      </p:sp>
    </p:spTree>
    <p:extLst>
      <p:ext uri="{BB962C8B-B14F-4D97-AF65-F5344CB8AC3E}">
        <p14:creationId xmlns:p14="http://schemas.microsoft.com/office/powerpoint/2010/main" val="3470313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fontScale="90000"/>
          </a:bodyPr>
          <a:lstStyle/>
          <a:p>
            <a:pPr algn="ctr"/>
            <a:r>
              <a:rPr lang="en-US" sz="8800" b="1" dirty="0">
                <a:solidFill>
                  <a:srgbClr val="FF0000"/>
                </a:solidFill>
                <a:latin typeface="Algerian" pitchFamily="82" charset="0"/>
              </a:rPr>
              <a:t>LOVE</a:t>
            </a:r>
            <a:endParaRPr lang="en-US" dirty="0"/>
          </a:p>
        </p:txBody>
      </p:sp>
      <p:sp>
        <p:nvSpPr>
          <p:cNvPr id="3" name="Content Placeholder 2"/>
          <p:cNvSpPr>
            <a:spLocks noGrp="1"/>
          </p:cNvSpPr>
          <p:nvPr>
            <p:ph sz="quarter" idx="13"/>
          </p:nvPr>
        </p:nvSpPr>
        <p:spPr>
          <a:xfrm>
            <a:off x="0" y="914400"/>
            <a:ext cx="4495800" cy="5943600"/>
          </a:xfrm>
        </p:spPr>
        <p:txBody>
          <a:bodyPr>
            <a:noAutofit/>
          </a:bodyPr>
          <a:lstStyle/>
          <a:p>
            <a:r>
              <a:rPr lang="en-US" sz="2600" b="1" dirty="0" smtClean="0">
                <a:latin typeface="Arial Black" pitchFamily="34" charset="0"/>
              </a:rPr>
              <a:t>John 21:15-17</a:t>
            </a:r>
          </a:p>
          <a:p>
            <a:r>
              <a:rPr lang="en-US" sz="2800" b="1" baseline="30000" dirty="0" smtClean="0">
                <a:latin typeface="Arial Black" pitchFamily="34" charset="0"/>
              </a:rPr>
              <a:t>15 </a:t>
            </a:r>
            <a:r>
              <a:rPr lang="en-US" sz="2800" b="1" dirty="0" smtClean="0">
                <a:latin typeface="Arial Black" pitchFamily="34" charset="0"/>
              </a:rPr>
              <a:t>When they had finished eating, Jesus said to Simon Peter, “Simon son of John, do you love me more than these?” “Yes, Lord,” he said, “you know that I love you.” Jesus said, “Feed my lambs.”</a:t>
            </a:r>
          </a:p>
        </p:txBody>
      </p:sp>
      <p:sp>
        <p:nvSpPr>
          <p:cNvPr id="4" name="Content Placeholder 3"/>
          <p:cNvSpPr>
            <a:spLocks noGrp="1"/>
          </p:cNvSpPr>
          <p:nvPr>
            <p:ph sz="quarter" idx="14"/>
          </p:nvPr>
        </p:nvSpPr>
        <p:spPr>
          <a:xfrm>
            <a:off x="4648200" y="990600"/>
            <a:ext cx="4495800" cy="5867400"/>
          </a:xfrm>
        </p:spPr>
        <p:txBody>
          <a:bodyPr>
            <a:noAutofit/>
          </a:bodyPr>
          <a:lstStyle/>
          <a:p>
            <a:r>
              <a:rPr lang="fr-FR" sz="2800" b="1" dirty="0" smtClean="0">
                <a:solidFill>
                  <a:srgbClr val="FF0000"/>
                </a:solidFill>
                <a:latin typeface="Arial Black" pitchFamily="34" charset="0"/>
              </a:rPr>
              <a:t>Jean 21:15-17</a:t>
            </a:r>
          </a:p>
          <a:p>
            <a:r>
              <a:rPr lang="fr-FR" sz="2800" b="1" baseline="30000" dirty="0" smtClean="0">
                <a:solidFill>
                  <a:srgbClr val="FF0000"/>
                </a:solidFill>
                <a:latin typeface="Arial Black" pitchFamily="34" charset="0"/>
              </a:rPr>
              <a:t>15 </a:t>
            </a:r>
            <a:r>
              <a:rPr lang="fr-FR" sz="2800" b="1" dirty="0" smtClean="0">
                <a:solidFill>
                  <a:srgbClr val="FF0000"/>
                </a:solidFill>
                <a:latin typeface="Arial Black" pitchFamily="34" charset="0"/>
              </a:rPr>
              <a:t>Après qu'ils eurent mangé, Jésus dit à Simon Pierre: Simon, fils de Jonas, m'aimes-tu plus que ne m'aiment ceux-ci? Il lui répondit: Oui, Seigneur, tu sais que je t'aime. Jésus lui dit: Pais mes agneaux.</a:t>
            </a:r>
          </a:p>
        </p:txBody>
      </p:sp>
    </p:spTree>
    <p:extLst>
      <p:ext uri="{BB962C8B-B14F-4D97-AF65-F5344CB8AC3E}">
        <p14:creationId xmlns:p14="http://schemas.microsoft.com/office/powerpoint/2010/main" val="3517645005"/>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fontScale="90000"/>
          </a:bodyPr>
          <a:lstStyle/>
          <a:p>
            <a:pPr algn="ctr"/>
            <a:r>
              <a:rPr lang="en-US" sz="8800" b="1" dirty="0">
                <a:solidFill>
                  <a:srgbClr val="FF0000"/>
                </a:solidFill>
                <a:latin typeface="Algerian" pitchFamily="82" charset="0"/>
              </a:rPr>
              <a:t>LOVE</a:t>
            </a:r>
            <a:endParaRPr lang="en-US" dirty="0"/>
          </a:p>
        </p:txBody>
      </p:sp>
      <p:sp>
        <p:nvSpPr>
          <p:cNvPr id="3" name="Content Placeholder 2"/>
          <p:cNvSpPr>
            <a:spLocks noGrp="1"/>
          </p:cNvSpPr>
          <p:nvPr>
            <p:ph sz="quarter" idx="13"/>
          </p:nvPr>
        </p:nvSpPr>
        <p:spPr>
          <a:xfrm>
            <a:off x="0" y="914400"/>
            <a:ext cx="4495800" cy="5943600"/>
          </a:xfrm>
        </p:spPr>
        <p:txBody>
          <a:bodyPr>
            <a:noAutofit/>
          </a:bodyPr>
          <a:lstStyle/>
          <a:p>
            <a:r>
              <a:rPr lang="en-US" sz="2200" b="1" baseline="30000" dirty="0" smtClean="0">
                <a:latin typeface="Arial Black" pitchFamily="34" charset="0"/>
              </a:rPr>
              <a:t>16 </a:t>
            </a:r>
            <a:r>
              <a:rPr lang="en-US" sz="2200" b="1" dirty="0" smtClean="0">
                <a:latin typeface="Arial Black" pitchFamily="34" charset="0"/>
              </a:rPr>
              <a:t>Again Jesus said, “Simon son of John, do you love me?” He answered, “Yes, Lord, you know that I love you.” Jesus said, “Take care of my sheep.” </a:t>
            </a:r>
          </a:p>
          <a:p>
            <a:r>
              <a:rPr lang="en-US" sz="2200" b="1" baseline="30000" dirty="0" smtClean="0">
                <a:latin typeface="Arial Black" pitchFamily="34" charset="0"/>
              </a:rPr>
              <a:t>17 </a:t>
            </a:r>
            <a:r>
              <a:rPr lang="en-US" sz="2200" b="1" dirty="0" smtClean="0">
                <a:latin typeface="Arial Black" pitchFamily="34" charset="0"/>
              </a:rPr>
              <a:t>The third time he said to him, “Simon son of John, do you love me?” Peter was hurt because Jesus asked him the third time, “Do you love me?” He said, “Lord, you know all things; you know that I love you.” Jesus said, “Feed my sheep.</a:t>
            </a:r>
            <a:endParaRPr lang="en-US" sz="2200" b="1" dirty="0">
              <a:latin typeface="Arial Black" pitchFamily="34" charset="0"/>
            </a:endParaRPr>
          </a:p>
        </p:txBody>
      </p:sp>
      <p:sp>
        <p:nvSpPr>
          <p:cNvPr id="4" name="Content Placeholder 3"/>
          <p:cNvSpPr>
            <a:spLocks noGrp="1"/>
          </p:cNvSpPr>
          <p:nvPr>
            <p:ph sz="quarter" idx="14"/>
          </p:nvPr>
        </p:nvSpPr>
        <p:spPr>
          <a:xfrm>
            <a:off x="4648200" y="990600"/>
            <a:ext cx="4495800" cy="5867400"/>
          </a:xfrm>
        </p:spPr>
        <p:txBody>
          <a:bodyPr>
            <a:noAutofit/>
          </a:bodyPr>
          <a:lstStyle/>
          <a:p>
            <a:r>
              <a:rPr lang="fr-FR" sz="2200" b="1" baseline="30000" dirty="0" smtClean="0">
                <a:solidFill>
                  <a:srgbClr val="FF0000"/>
                </a:solidFill>
                <a:latin typeface="Arial Black" pitchFamily="34" charset="0"/>
              </a:rPr>
              <a:t>16 </a:t>
            </a:r>
            <a:r>
              <a:rPr lang="fr-FR" sz="2200" b="1" dirty="0" smtClean="0">
                <a:solidFill>
                  <a:srgbClr val="FF0000"/>
                </a:solidFill>
                <a:latin typeface="Arial Black" pitchFamily="34" charset="0"/>
              </a:rPr>
              <a:t>Il lui dit une seconde fois: Simon, fils de Jonas, m'aimes-tu? Pierre lui répondit: Oui, Seigneur, tu sais que je t'aime. Jésus lui dit: Pais mes brebis.</a:t>
            </a:r>
          </a:p>
          <a:p>
            <a:pPr marL="68580" indent="0">
              <a:buNone/>
            </a:pPr>
            <a:r>
              <a:rPr lang="fr-FR" sz="2200" b="1" baseline="30000" dirty="0" smtClean="0">
                <a:solidFill>
                  <a:srgbClr val="FF0000"/>
                </a:solidFill>
                <a:latin typeface="Arial Black" pitchFamily="34" charset="0"/>
              </a:rPr>
              <a:t>17 </a:t>
            </a:r>
            <a:r>
              <a:rPr lang="fr-FR" sz="2200" b="1" dirty="0" smtClean="0">
                <a:solidFill>
                  <a:srgbClr val="FF0000"/>
                </a:solidFill>
                <a:latin typeface="Arial Black" pitchFamily="34" charset="0"/>
              </a:rPr>
              <a:t>Il lui dit pour la troisième fois: Simon, fils de Jonas, m'aimes-tu? Pierre fut attristé de ce qu'il lui avait dit pour la troisième fois: M'aimes-tu? Et il lui répondit: Seigneur, tu sais toutes choses, tu sais que je t'aime. Jésus lui dit: Pais mes brebis</a:t>
            </a:r>
          </a:p>
        </p:txBody>
      </p:sp>
    </p:spTree>
    <p:extLst>
      <p:ext uri="{BB962C8B-B14F-4D97-AF65-F5344CB8AC3E}">
        <p14:creationId xmlns:p14="http://schemas.microsoft.com/office/powerpoint/2010/main" val="2623708343"/>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709"/>
            <a:ext cx="9144000" cy="1143000"/>
          </a:xfrm>
        </p:spPr>
        <p:txBody>
          <a:bodyPr/>
          <a:lstStyle/>
          <a:p>
            <a:pPr algn="ctr"/>
            <a:r>
              <a:rPr lang="en-US" b="1" dirty="0">
                <a:solidFill>
                  <a:srgbClr val="FF0000"/>
                </a:solidFill>
                <a:latin typeface="Algerian" pitchFamily="82" charset="0"/>
              </a:rPr>
              <a:t>THE FRUITS OF THE SPIRIT IS:</a:t>
            </a:r>
            <a:endParaRPr lang="en-US" dirty="0"/>
          </a:p>
        </p:txBody>
      </p:sp>
      <p:sp>
        <p:nvSpPr>
          <p:cNvPr id="3" name="Content Placeholder 2"/>
          <p:cNvSpPr>
            <a:spLocks noGrp="1"/>
          </p:cNvSpPr>
          <p:nvPr>
            <p:ph sz="quarter" idx="13"/>
          </p:nvPr>
        </p:nvSpPr>
        <p:spPr>
          <a:xfrm>
            <a:off x="0" y="1219200"/>
            <a:ext cx="4495800" cy="5638800"/>
          </a:xfrm>
        </p:spPr>
        <p:txBody>
          <a:bodyPr>
            <a:normAutofit fontScale="92500" lnSpcReduction="20000"/>
          </a:bodyPr>
          <a:lstStyle/>
          <a:p>
            <a:r>
              <a:rPr lang="en-US" sz="3500" b="1" dirty="0" smtClean="0"/>
              <a:t>Galatians 5:22,23</a:t>
            </a:r>
          </a:p>
          <a:p>
            <a:r>
              <a:rPr lang="en-US" sz="4000" b="1" baseline="30000" dirty="0" smtClean="0"/>
              <a:t>22 </a:t>
            </a:r>
            <a:r>
              <a:rPr lang="en-US" sz="4000" b="1" dirty="0" smtClean="0"/>
              <a:t>But the fruit of the Spirit is love, joy, peace, longsuffering, gentleness, goodness, faith,</a:t>
            </a:r>
            <a:r>
              <a:rPr lang="en-US" sz="4000" baseline="30000" dirty="0"/>
              <a:t> </a:t>
            </a:r>
            <a:r>
              <a:rPr lang="en-US" sz="4000" b="1" baseline="30000" dirty="0"/>
              <a:t>23 </a:t>
            </a:r>
            <a:r>
              <a:rPr lang="en-US" sz="4000" b="1" dirty="0"/>
              <a:t>Meekness, </a:t>
            </a:r>
            <a:r>
              <a:rPr lang="en-US" sz="4000" b="1" dirty="0" smtClean="0"/>
              <a:t>temperance</a:t>
            </a:r>
            <a:r>
              <a:rPr lang="en-US" sz="4000" b="1" dirty="0"/>
              <a:t>: against such there is </a:t>
            </a:r>
            <a:r>
              <a:rPr lang="en-US" sz="4000" b="1" dirty="0" smtClean="0"/>
              <a:t>no law.</a:t>
            </a:r>
          </a:p>
        </p:txBody>
      </p:sp>
      <p:sp>
        <p:nvSpPr>
          <p:cNvPr id="4" name="Content Placeholder 3"/>
          <p:cNvSpPr>
            <a:spLocks noGrp="1"/>
          </p:cNvSpPr>
          <p:nvPr>
            <p:ph sz="quarter" idx="14"/>
          </p:nvPr>
        </p:nvSpPr>
        <p:spPr>
          <a:xfrm>
            <a:off x="4648200" y="1295400"/>
            <a:ext cx="4419600" cy="5562600"/>
          </a:xfrm>
        </p:spPr>
        <p:txBody>
          <a:bodyPr>
            <a:normAutofit fontScale="92500"/>
          </a:bodyPr>
          <a:lstStyle/>
          <a:p>
            <a:r>
              <a:rPr lang="fr-FR" sz="4000" b="1" u="sng" dirty="0" smtClean="0">
                <a:solidFill>
                  <a:srgbClr val="00B0F0"/>
                </a:solidFill>
                <a:latin typeface="Algerian" pitchFamily="82" charset="0"/>
              </a:rPr>
              <a:t>FRENCH</a:t>
            </a:r>
          </a:p>
          <a:p>
            <a:r>
              <a:rPr lang="fr-FR" sz="3900" b="1" dirty="0" smtClean="0">
                <a:solidFill>
                  <a:srgbClr val="FF0000"/>
                </a:solidFill>
              </a:rPr>
              <a:t>Galates 5:22,23</a:t>
            </a:r>
          </a:p>
          <a:p>
            <a:r>
              <a:rPr lang="fr-FR" sz="3200" b="1" baseline="30000" dirty="0" smtClean="0">
                <a:solidFill>
                  <a:srgbClr val="FF0000"/>
                </a:solidFill>
              </a:rPr>
              <a:t>22 </a:t>
            </a:r>
            <a:r>
              <a:rPr lang="fr-FR" sz="3200" b="1" dirty="0" smtClean="0">
                <a:solidFill>
                  <a:srgbClr val="FF0000"/>
                </a:solidFill>
              </a:rPr>
              <a:t>Mais le fruit de l'Esprit, c'est l'amour, la joie, la paix, la patience, la bonté, la bénignité, la fidélité, la douceur, la tempérance;</a:t>
            </a:r>
            <a:r>
              <a:rPr lang="fr-FR" sz="3200" b="1" baseline="30000" dirty="0">
                <a:solidFill>
                  <a:srgbClr val="FF0000"/>
                </a:solidFill>
              </a:rPr>
              <a:t> 23 </a:t>
            </a:r>
            <a:r>
              <a:rPr lang="fr-FR" sz="3200" b="1" dirty="0">
                <a:solidFill>
                  <a:srgbClr val="FF0000"/>
                </a:solidFill>
              </a:rPr>
              <a:t>la loi n'est pas contre ces choses.</a:t>
            </a:r>
          </a:p>
        </p:txBody>
      </p:sp>
    </p:spTree>
    <p:extLst>
      <p:ext uri="{BB962C8B-B14F-4D97-AF65-F5344CB8AC3E}">
        <p14:creationId xmlns:p14="http://schemas.microsoft.com/office/powerpoint/2010/main" val="2548825507"/>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pPr algn="ctr"/>
            <a:r>
              <a:rPr lang="en-US" sz="7200" b="1" dirty="0" smtClean="0">
                <a:solidFill>
                  <a:schemeClr val="accent3"/>
                </a:solidFill>
                <a:latin typeface="Algerian" pitchFamily="82" charset="0"/>
              </a:rPr>
              <a:t>SHOW LOVE TO YOUR:</a:t>
            </a:r>
            <a:endParaRPr lang="en-US" sz="7200" b="1" dirty="0">
              <a:solidFill>
                <a:schemeClr val="accent3"/>
              </a:solidFill>
              <a:latin typeface="Algerian" pitchFamily="82" charset="0"/>
            </a:endParaRPr>
          </a:p>
        </p:txBody>
      </p:sp>
      <p:sp>
        <p:nvSpPr>
          <p:cNvPr id="3" name="Content Placeholder 2"/>
          <p:cNvSpPr>
            <a:spLocks noGrp="1"/>
          </p:cNvSpPr>
          <p:nvPr>
            <p:ph idx="1"/>
          </p:nvPr>
        </p:nvSpPr>
        <p:spPr>
          <a:xfrm>
            <a:off x="0" y="1295400"/>
            <a:ext cx="9144000" cy="5486400"/>
          </a:xfrm>
        </p:spPr>
        <p:txBody>
          <a:bodyPr>
            <a:normAutofit fontScale="70000" lnSpcReduction="20000"/>
          </a:bodyPr>
          <a:lstStyle/>
          <a:p>
            <a:r>
              <a:rPr lang="en-US" sz="4800" b="1" dirty="0" smtClean="0">
                <a:latin typeface="Broadway" pitchFamily="82" charset="0"/>
              </a:rPr>
              <a:t>PARENTS, WIFE, HUSBAND</a:t>
            </a:r>
          </a:p>
          <a:p>
            <a:r>
              <a:rPr lang="en-US" sz="4800" b="1" dirty="0">
                <a:latin typeface="Broadway" pitchFamily="82" charset="0"/>
              </a:rPr>
              <a:t>ENNEMIES, </a:t>
            </a:r>
            <a:r>
              <a:rPr lang="en-US" sz="4800" b="1" dirty="0" smtClean="0">
                <a:latin typeface="Broadway" pitchFamily="82" charset="0"/>
              </a:rPr>
              <a:t>Neighbors</a:t>
            </a:r>
          </a:p>
          <a:p>
            <a:r>
              <a:rPr lang="en-US" sz="4800" b="1" dirty="0" smtClean="0">
                <a:latin typeface="Broadway" pitchFamily="82" charset="0"/>
              </a:rPr>
              <a:t>BROTHERS &amp; SISTERS, CHILDREN UNCONDITIONALY</a:t>
            </a:r>
          </a:p>
          <a:p>
            <a:r>
              <a:rPr lang="en-US" sz="4800" b="1" dirty="0" smtClean="0">
                <a:latin typeface="Broadway" pitchFamily="82" charset="0"/>
              </a:rPr>
              <a:t>CHURCH, FAMILY, BIBLE,SELF AND MOST OF ALL LOVE YOUR GOD WITH ALL YOUR MIND, BODY AND SOUL. LOVE, LOVE,LOVE,LOVE,LOVE,LOVE, LOVE,LOVE,LOVE,LOVE.  John 14:15 says “IF YOU LOVE ME KEEP MY COMMANDMENTS.”    AMEN!</a:t>
            </a:r>
            <a:endParaRPr lang="en-US" sz="4800" b="1" dirty="0">
              <a:latin typeface="Broadway" pitchFamily="82" charset="0"/>
            </a:endParaRPr>
          </a:p>
        </p:txBody>
      </p:sp>
    </p:spTree>
    <p:extLst>
      <p:ext uri="{BB962C8B-B14F-4D97-AF65-F5344CB8AC3E}">
        <p14:creationId xmlns:p14="http://schemas.microsoft.com/office/powerpoint/2010/main" val="3244972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a:bodyPr>
          <a:lstStyle/>
          <a:p>
            <a:pPr algn="ctr"/>
            <a:r>
              <a:rPr lang="en-US" b="1" dirty="0" smtClean="0">
                <a:solidFill>
                  <a:srgbClr val="FF0000"/>
                </a:solidFill>
                <a:latin typeface="Algerian" pitchFamily="82" charset="0"/>
              </a:rPr>
              <a:t>THE DIFERENCE </a:t>
            </a:r>
            <a:r>
              <a:rPr lang="en-US" b="1" dirty="0" smtClean="0">
                <a:solidFill>
                  <a:srgbClr val="00B0F0"/>
                </a:solidFill>
                <a:latin typeface="Algerian" pitchFamily="82" charset="0"/>
              </a:rPr>
              <a:t>BETWEEN :</a:t>
            </a:r>
            <a:br>
              <a:rPr lang="en-US" b="1" dirty="0" smtClean="0">
                <a:solidFill>
                  <a:srgbClr val="00B0F0"/>
                </a:solidFill>
                <a:latin typeface="Algerian" pitchFamily="82" charset="0"/>
              </a:rPr>
            </a:br>
            <a:r>
              <a:rPr lang="en-US" b="1" dirty="0" smtClean="0">
                <a:solidFill>
                  <a:srgbClr val="FF0000"/>
                </a:solidFill>
                <a:latin typeface="Algerian" pitchFamily="82" charset="0"/>
              </a:rPr>
              <a:t> </a:t>
            </a:r>
            <a:r>
              <a:rPr lang="en-US" b="1" dirty="0" smtClean="0">
                <a:solidFill>
                  <a:srgbClr val="7030A0"/>
                </a:solidFill>
                <a:latin typeface="Algerian" pitchFamily="82" charset="0"/>
              </a:rPr>
              <a:t>VEGETABLES</a:t>
            </a:r>
            <a:r>
              <a:rPr lang="en-US" b="1" dirty="0" smtClean="0">
                <a:solidFill>
                  <a:srgbClr val="FF0000"/>
                </a:solidFill>
                <a:latin typeface="Algerian" pitchFamily="82" charset="0"/>
              </a:rPr>
              <a:t> AND FRUITS</a:t>
            </a:r>
            <a:endParaRPr lang="en-US" b="1" dirty="0">
              <a:solidFill>
                <a:srgbClr val="FF0000"/>
              </a:solidFill>
              <a:latin typeface="Algerian" pitchFamily="82" charset="0"/>
            </a:endParaRPr>
          </a:p>
        </p:txBody>
      </p:sp>
      <p:sp>
        <p:nvSpPr>
          <p:cNvPr id="3" name="Content Placeholder 2"/>
          <p:cNvSpPr>
            <a:spLocks noGrp="1"/>
          </p:cNvSpPr>
          <p:nvPr>
            <p:ph idx="1"/>
          </p:nvPr>
        </p:nvSpPr>
        <p:spPr>
          <a:xfrm>
            <a:off x="0" y="1600200"/>
            <a:ext cx="9067800" cy="5257800"/>
          </a:xfrm>
        </p:spPr>
        <p:txBody>
          <a:bodyPr>
            <a:normAutofit/>
          </a:bodyPr>
          <a:lstStyle/>
          <a:p>
            <a:pPr marL="68580" indent="0">
              <a:buNone/>
            </a:pPr>
            <a:r>
              <a:rPr lang="en-US" b="1" u="sng" dirty="0" smtClean="0">
                <a:solidFill>
                  <a:srgbClr val="FF0000"/>
                </a:solidFill>
                <a:latin typeface="Arial Black" pitchFamily="34" charset="0"/>
              </a:rPr>
              <a:t>Vegetable</a:t>
            </a:r>
            <a:r>
              <a:rPr lang="en-US" b="1" dirty="0" smtClean="0">
                <a:latin typeface="Arial Black" pitchFamily="34" charset="0"/>
              </a:rPr>
              <a:t> normally refers to the leafy green, stem, root or even flower stalk portion of an </a:t>
            </a:r>
            <a:r>
              <a:rPr lang="en-US" b="1" u="sng" dirty="0">
                <a:latin typeface="Arial Black" pitchFamily="34" charset="0"/>
                <a:hlinkClick r:id=""/>
              </a:rPr>
              <a:t>edible</a:t>
            </a:r>
            <a:r>
              <a:rPr lang="en-US" b="1" dirty="0" smtClean="0">
                <a:latin typeface="Arial Black" pitchFamily="34" charset="0"/>
              </a:rPr>
              <a:t> plant. It is a generic term and used interchangeably! </a:t>
            </a:r>
            <a:br>
              <a:rPr lang="en-US" b="1" dirty="0" smtClean="0">
                <a:latin typeface="Arial Black" pitchFamily="34" charset="0"/>
              </a:rPr>
            </a:br>
            <a:r>
              <a:rPr lang="en-US" b="1" dirty="0" smtClean="0">
                <a:latin typeface="Arial Black" pitchFamily="34" charset="0"/>
              </a:rPr>
              <a:t/>
            </a:r>
            <a:br>
              <a:rPr lang="en-US" b="1" dirty="0" smtClean="0">
                <a:latin typeface="Arial Black" pitchFamily="34" charset="0"/>
              </a:rPr>
            </a:br>
            <a:r>
              <a:rPr lang="en-US" b="1" u="sng" dirty="0">
                <a:latin typeface="Arial Black" pitchFamily="34" charset="0"/>
                <a:hlinkClick r:id=""/>
              </a:rPr>
              <a:t>Fruit</a:t>
            </a:r>
            <a:r>
              <a:rPr lang="en-US" b="1" dirty="0" smtClean="0">
                <a:latin typeface="Arial Black" pitchFamily="34" charset="0"/>
              </a:rPr>
              <a:t> on the other hand are specific, they are the swollen (normally, but not always ripe) ovary of a plant and </a:t>
            </a:r>
            <a:r>
              <a:rPr lang="en-US" b="1" u="sng" dirty="0" smtClean="0">
                <a:solidFill>
                  <a:srgbClr val="FF0000"/>
                </a:solidFill>
                <a:latin typeface="Arial Black" pitchFamily="34" charset="0"/>
              </a:rPr>
              <a:t>(contain seeds.)</a:t>
            </a:r>
            <a:r>
              <a:rPr lang="en-US" b="1" dirty="0" smtClean="0">
                <a:latin typeface="Arial Black" pitchFamily="34" charset="0"/>
              </a:rPr>
              <a:t/>
            </a:r>
            <a:br>
              <a:rPr lang="en-US" b="1" dirty="0" smtClean="0">
                <a:latin typeface="Arial Black" pitchFamily="34" charset="0"/>
              </a:rPr>
            </a:br>
            <a:r>
              <a:rPr lang="en-US" b="1" dirty="0" smtClean="0">
                <a:latin typeface="Arial Black" pitchFamily="34" charset="0"/>
              </a:rPr>
              <a:t/>
            </a:r>
            <a:br>
              <a:rPr lang="en-US" b="1" dirty="0" smtClean="0">
                <a:latin typeface="Arial Black" pitchFamily="34" charset="0"/>
              </a:rPr>
            </a:br>
            <a:r>
              <a:rPr lang="en-US" b="1" i="1" dirty="0" smtClean="0">
                <a:latin typeface="Arial Black" pitchFamily="34" charset="0"/>
              </a:rPr>
              <a:t>A fruit is a ripened ovary, enclosing the seeds which are the mature ovules. They can arise from a single carpel, or several carpels fused together, or separate carpels. </a:t>
            </a:r>
            <a:endParaRPr lang="en-US" b="1" dirty="0">
              <a:latin typeface="Arial Black" pitchFamily="34" charset="0"/>
            </a:endParaRPr>
          </a:p>
        </p:txBody>
      </p:sp>
    </p:spTree>
    <p:extLst>
      <p:ext uri="{BB962C8B-B14F-4D97-AF65-F5344CB8AC3E}">
        <p14:creationId xmlns:p14="http://schemas.microsoft.com/office/powerpoint/2010/main" val="35152894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5" y="0"/>
            <a:ext cx="9144000" cy="1143000"/>
          </a:xfrm>
        </p:spPr>
        <p:txBody>
          <a:bodyPr>
            <a:normAutofit/>
          </a:bodyPr>
          <a:lstStyle/>
          <a:p>
            <a:pPr algn="ctr"/>
            <a:r>
              <a:rPr lang="en-US" sz="6000" b="1" dirty="0" smtClean="0">
                <a:solidFill>
                  <a:srgbClr val="FF0000"/>
                </a:solidFill>
                <a:latin typeface="Algerian" pitchFamily="82" charset="0"/>
              </a:rPr>
              <a:t>DIFFERENT FRUITS</a:t>
            </a:r>
            <a:endParaRPr lang="en-US" sz="6000" b="1" dirty="0">
              <a:solidFill>
                <a:srgbClr val="FF0000"/>
              </a:solidFill>
              <a:latin typeface="Algerian" pitchFamily="82" charset="0"/>
            </a:endParaRPr>
          </a:p>
        </p:txBody>
      </p:sp>
      <p:sp>
        <p:nvSpPr>
          <p:cNvPr id="3" name="Content Placeholder 2"/>
          <p:cNvSpPr>
            <a:spLocks noGrp="1"/>
          </p:cNvSpPr>
          <p:nvPr>
            <p:ph idx="1"/>
          </p:nvPr>
        </p:nvSpPr>
        <p:spPr>
          <a:xfrm>
            <a:off x="0" y="1295400"/>
            <a:ext cx="9144000" cy="5562600"/>
          </a:xfrm>
        </p:spPr>
        <p:txBody>
          <a:bodyPr>
            <a:normAutofit fontScale="92500" lnSpcReduction="20000"/>
          </a:bodyPr>
          <a:lstStyle/>
          <a:p>
            <a:pPr marL="68580" indent="0">
              <a:buNone/>
            </a:pPr>
            <a:r>
              <a:rPr lang="en-US" b="1" dirty="0">
                <a:latin typeface="Arial Black" pitchFamily="34" charset="0"/>
              </a:rPr>
              <a:t>Some fruit which we eat such as bananas do in fact have seeds in them, although the seeds never mature and </a:t>
            </a:r>
            <a:r>
              <a:rPr lang="en-US" b="1" u="sng" dirty="0">
                <a:latin typeface="Arial Black" pitchFamily="34" charset="0"/>
                <a:hlinkClick r:id=""/>
              </a:rPr>
              <a:t>banana</a:t>
            </a:r>
            <a:r>
              <a:rPr lang="en-US" b="1" dirty="0">
                <a:latin typeface="Arial Black" pitchFamily="34" charset="0"/>
              </a:rPr>
              <a:t> plants very rarely grow from a banana. Other fruit though, such as apples, pears, avocado etc. do produce viable seed which can produce a new plant if collected, planted and germinated. </a:t>
            </a:r>
            <a:br>
              <a:rPr lang="en-US" b="1" dirty="0">
                <a:latin typeface="Arial Black" pitchFamily="34" charset="0"/>
              </a:rPr>
            </a:br>
            <a:r>
              <a:rPr lang="en-US" b="1" dirty="0">
                <a:latin typeface="Arial Black" pitchFamily="34" charset="0"/>
              </a:rPr>
              <a:t/>
            </a:r>
            <a:br>
              <a:rPr lang="en-US" b="1" dirty="0">
                <a:latin typeface="Arial Black" pitchFamily="34" charset="0"/>
              </a:rPr>
            </a:br>
            <a:r>
              <a:rPr lang="en-US" b="1" u="sng" dirty="0">
                <a:latin typeface="Arial Black" pitchFamily="34" charset="0"/>
              </a:rPr>
              <a:t>Examples of vegetables include</a:t>
            </a:r>
            <a:r>
              <a:rPr lang="en-US" b="1" dirty="0">
                <a:latin typeface="Arial Black" pitchFamily="34" charset="0"/>
              </a:rPr>
              <a:t>: </a:t>
            </a:r>
            <a:br>
              <a:rPr lang="en-US" b="1" dirty="0">
                <a:latin typeface="Arial Black" pitchFamily="34" charset="0"/>
              </a:rPr>
            </a:br>
            <a:r>
              <a:rPr lang="en-US" b="1" dirty="0">
                <a:latin typeface="Arial Black" pitchFamily="34" charset="0"/>
              </a:rPr>
              <a:t/>
            </a:r>
            <a:br>
              <a:rPr lang="en-US" b="1" dirty="0">
                <a:latin typeface="Arial Black" pitchFamily="34" charset="0"/>
              </a:rPr>
            </a:br>
            <a:r>
              <a:rPr lang="en-US" b="1" dirty="0">
                <a:latin typeface="Arial Black" pitchFamily="34" charset="0"/>
              </a:rPr>
              <a:t>carrot, potato, lettuce, cabbage, </a:t>
            </a:r>
            <a:r>
              <a:rPr lang="en-US" b="1" dirty="0" err="1">
                <a:latin typeface="Arial Black" pitchFamily="34" charset="0"/>
              </a:rPr>
              <a:t>cellery</a:t>
            </a:r>
            <a:r>
              <a:rPr lang="en-US" b="1" dirty="0">
                <a:latin typeface="Arial Black" pitchFamily="34" charset="0"/>
              </a:rPr>
              <a:t>, </a:t>
            </a:r>
            <a:r>
              <a:rPr lang="en-US" b="1" dirty="0" err="1">
                <a:latin typeface="Arial Black" pitchFamily="34" charset="0"/>
              </a:rPr>
              <a:t>brocolli</a:t>
            </a:r>
            <a:r>
              <a:rPr lang="en-US" b="1" dirty="0">
                <a:latin typeface="Arial Black" pitchFamily="34" charset="0"/>
              </a:rPr>
              <a:t>, cauliflower </a:t>
            </a:r>
            <a:br>
              <a:rPr lang="en-US" b="1" dirty="0">
                <a:latin typeface="Arial Black" pitchFamily="34" charset="0"/>
              </a:rPr>
            </a:br>
            <a:r>
              <a:rPr lang="en-US" b="1" dirty="0">
                <a:latin typeface="Arial Black" pitchFamily="34" charset="0"/>
              </a:rPr>
              <a:t/>
            </a:r>
            <a:br>
              <a:rPr lang="en-US" b="1" dirty="0">
                <a:latin typeface="Arial Black" pitchFamily="34" charset="0"/>
              </a:rPr>
            </a:br>
            <a:r>
              <a:rPr lang="en-US" b="1" u="sng" dirty="0">
                <a:latin typeface="Arial Black" pitchFamily="34" charset="0"/>
              </a:rPr>
              <a:t>Examples of fruit include</a:t>
            </a:r>
            <a:r>
              <a:rPr lang="en-US" b="1" dirty="0">
                <a:latin typeface="Arial Black" pitchFamily="34" charset="0"/>
              </a:rPr>
              <a:t>: </a:t>
            </a:r>
            <a:br>
              <a:rPr lang="en-US" b="1" dirty="0">
                <a:latin typeface="Arial Black" pitchFamily="34" charset="0"/>
              </a:rPr>
            </a:br>
            <a:r>
              <a:rPr lang="en-US" b="1" dirty="0">
                <a:latin typeface="Arial Black" pitchFamily="34" charset="0"/>
              </a:rPr>
              <a:t/>
            </a:r>
            <a:br>
              <a:rPr lang="en-US" b="1" dirty="0">
                <a:latin typeface="Arial Black" pitchFamily="34" charset="0"/>
              </a:rPr>
            </a:br>
            <a:r>
              <a:rPr lang="en-US" b="1" dirty="0">
                <a:latin typeface="Arial Black" pitchFamily="34" charset="0"/>
              </a:rPr>
              <a:t>peach, pear, cherry, orange, apple, banana, </a:t>
            </a:r>
            <a:r>
              <a:rPr lang="en-US" b="1" dirty="0" err="1">
                <a:latin typeface="Arial Black" pitchFamily="34" charset="0"/>
              </a:rPr>
              <a:t>mellon</a:t>
            </a:r>
            <a:r>
              <a:rPr lang="en-US" b="1" dirty="0">
                <a:latin typeface="Arial Black" pitchFamily="34" charset="0"/>
              </a:rPr>
              <a:t>, eggplant, tomato and cucumber. A difficult one is the pea, eaten whole in the pod it's technically a fruit, but remove the peas the pod</a:t>
            </a:r>
            <a:r>
              <a:rPr lang="en-US" b="1" dirty="0" smtClean="0">
                <a:latin typeface="Arial Black" pitchFamily="34" charset="0"/>
              </a:rPr>
              <a:t>? </a:t>
            </a:r>
            <a:r>
              <a:rPr lang="en-US" b="1" dirty="0">
                <a:latin typeface="Arial Black" pitchFamily="34" charset="0"/>
              </a:rPr>
              <a:t>then what is a pea a fruit or a </a:t>
            </a:r>
            <a:r>
              <a:rPr lang="en-US" b="1" dirty="0" smtClean="0">
                <a:latin typeface="Arial Black" pitchFamily="34" charset="0"/>
              </a:rPr>
              <a:t>vegetable?</a:t>
            </a:r>
            <a:endParaRPr lang="en-US" b="1" dirty="0">
              <a:latin typeface="Arial Black" pitchFamily="34" charset="0"/>
            </a:endParaRPr>
          </a:p>
        </p:txBody>
      </p:sp>
    </p:spTree>
    <p:extLst>
      <p:ext uri="{BB962C8B-B14F-4D97-AF65-F5344CB8AC3E}">
        <p14:creationId xmlns:p14="http://schemas.microsoft.com/office/powerpoint/2010/main" val="3169875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p:spPr>
        <p:txBody>
          <a:bodyPr>
            <a:noAutofit/>
          </a:bodyPr>
          <a:lstStyle/>
          <a:p>
            <a:pPr algn="ctr"/>
            <a:r>
              <a:rPr lang="en-US" sz="4400" b="1" dirty="0" smtClean="0">
                <a:solidFill>
                  <a:srgbClr val="FF0000"/>
                </a:solidFill>
                <a:latin typeface="Algerian" pitchFamily="82" charset="0"/>
              </a:rPr>
              <a:t>WHAT IS THE DEFINITION OF LOVE ACCORDING TO THE DICTIONARY?</a:t>
            </a:r>
            <a:endParaRPr lang="en-US" sz="4400" b="1" dirty="0">
              <a:solidFill>
                <a:srgbClr val="FF0000"/>
              </a:solidFill>
              <a:latin typeface="Algerian" pitchFamily="82" charset="0"/>
            </a:endParaRPr>
          </a:p>
        </p:txBody>
      </p:sp>
      <p:sp>
        <p:nvSpPr>
          <p:cNvPr id="3" name="Content Placeholder 2"/>
          <p:cNvSpPr>
            <a:spLocks noGrp="1"/>
          </p:cNvSpPr>
          <p:nvPr>
            <p:ph idx="1"/>
          </p:nvPr>
        </p:nvSpPr>
        <p:spPr>
          <a:xfrm>
            <a:off x="0" y="1600200"/>
            <a:ext cx="9144000" cy="5257800"/>
          </a:xfrm>
        </p:spPr>
        <p:txBody>
          <a:bodyPr>
            <a:normAutofit/>
          </a:bodyPr>
          <a:lstStyle/>
          <a:p>
            <a:pPr marL="68580" indent="0">
              <a:buNone/>
            </a:pPr>
            <a:r>
              <a:rPr lang="en-US" sz="2800" b="1" dirty="0" smtClean="0">
                <a:latin typeface="Arial Black" pitchFamily="34" charset="0"/>
              </a:rPr>
              <a:t>LOVE IS A VERB.</a:t>
            </a:r>
          </a:p>
          <a:p>
            <a:pPr marL="68580" indent="0">
              <a:buNone/>
            </a:pPr>
            <a:r>
              <a:rPr lang="en-US" sz="2800" b="1" dirty="0" smtClean="0">
                <a:latin typeface="Arial Black" pitchFamily="34" charset="0"/>
              </a:rPr>
              <a:t>transitive and intransitive verb to feel tender affection for somebody such as a close relative or friend, or for something such as a place, an ideal, or an animal.</a:t>
            </a:r>
          </a:p>
          <a:p>
            <a:pPr marL="68580" indent="0">
              <a:buNone/>
            </a:pPr>
            <a:r>
              <a:rPr lang="en-US" sz="2800" b="1" dirty="0">
                <a:latin typeface="Arial Black" pitchFamily="34" charset="0"/>
              </a:rPr>
              <a:t>A</a:t>
            </a:r>
            <a:r>
              <a:rPr lang="en-US" sz="2800" b="1" dirty="0" smtClean="0">
                <a:latin typeface="Arial Black" pitchFamily="34" charset="0"/>
              </a:rPr>
              <a:t> passionate feeling of romantic desire and sexual attraction.</a:t>
            </a:r>
          </a:p>
          <a:p>
            <a:pPr marL="68580" indent="0">
              <a:buNone/>
            </a:pPr>
            <a:r>
              <a:rPr lang="en-US" sz="2800" b="1" dirty="0" smtClean="0">
                <a:latin typeface="Arial Black" pitchFamily="34" charset="0"/>
              </a:rPr>
              <a:t>Christianity in Christian belief, the mercy, grace, and charity shown by God to humanity.</a:t>
            </a:r>
          </a:p>
        </p:txBody>
      </p:sp>
    </p:spTree>
    <p:extLst>
      <p:ext uri="{BB962C8B-B14F-4D97-AF65-F5344CB8AC3E}">
        <p14:creationId xmlns:p14="http://schemas.microsoft.com/office/powerpoint/2010/main" val="39846352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pPr algn="ctr"/>
            <a:r>
              <a:rPr lang="en-US" b="1" dirty="0">
                <a:solidFill>
                  <a:srgbClr val="FF0000"/>
                </a:solidFill>
                <a:latin typeface="Arial Black" pitchFamily="34" charset="0"/>
              </a:rPr>
              <a:t>Ancient Hebrew Word Meanings </a:t>
            </a:r>
            <a:br>
              <a:rPr lang="en-US" b="1" dirty="0">
                <a:solidFill>
                  <a:srgbClr val="FF0000"/>
                </a:solidFill>
                <a:latin typeface="Arial Black" pitchFamily="34" charset="0"/>
              </a:rPr>
            </a:br>
            <a:r>
              <a:rPr lang="en-US" b="1" u="sng" dirty="0">
                <a:solidFill>
                  <a:srgbClr val="FF0000"/>
                </a:solidFill>
                <a:latin typeface="Arial Black" pitchFamily="34" charset="0"/>
              </a:rPr>
              <a:t>Love ~ </a:t>
            </a:r>
            <a:r>
              <a:rPr lang="en-US" b="1" i="1" u="sng" dirty="0" err="1">
                <a:solidFill>
                  <a:srgbClr val="FF0000"/>
                </a:solidFill>
                <a:latin typeface="Arial Black" pitchFamily="34" charset="0"/>
              </a:rPr>
              <a:t>ahav</a:t>
            </a:r>
            <a:endParaRPr lang="en-US" u="sng" dirty="0">
              <a:latin typeface="Arial Black" pitchFamily="34" charset="0"/>
            </a:endParaRPr>
          </a:p>
        </p:txBody>
      </p:sp>
      <p:sp>
        <p:nvSpPr>
          <p:cNvPr id="3" name="Content Placeholder 2"/>
          <p:cNvSpPr>
            <a:spLocks noGrp="1"/>
          </p:cNvSpPr>
          <p:nvPr>
            <p:ph idx="1"/>
          </p:nvPr>
        </p:nvSpPr>
        <p:spPr>
          <a:xfrm>
            <a:off x="27710" y="1295400"/>
            <a:ext cx="9116290" cy="5562600"/>
          </a:xfrm>
        </p:spPr>
        <p:txBody>
          <a:bodyPr>
            <a:normAutofit/>
          </a:bodyPr>
          <a:lstStyle/>
          <a:p>
            <a:r>
              <a:rPr lang="en-US" b="1" u="sng" dirty="0">
                <a:solidFill>
                  <a:srgbClr val="FF0000"/>
                </a:solidFill>
                <a:latin typeface="Arial Black" pitchFamily="34" charset="0"/>
              </a:rPr>
              <a:t>We do not choose our parents or siblings but are instead given to us as a gift from above, a privileged gift. Even in the ancient Hebrew culture ones wife was chosen for you. </a:t>
            </a:r>
            <a:r>
              <a:rPr lang="en-US" b="1" dirty="0">
                <a:latin typeface="Arial Black" pitchFamily="34" charset="0"/>
              </a:rPr>
              <a:t>It is our responsibility to provide and protect that privileged gift. In our modern Western culture love is an abstract thought of emotion, how one feels toward another but the Hebrew meaning goes much deeper. As a verb this word means "to provide and protect what is given as a privilege" as well as " to have an intimacy of action and emotion". We are told to love God and our neighbors, not in an emotional sense, but in the sense of our actions.</a:t>
            </a:r>
          </a:p>
          <a:p>
            <a:r>
              <a:rPr lang="en-US" b="1" dirty="0">
                <a:latin typeface="Arial Black" pitchFamily="34" charset="0"/>
              </a:rPr>
              <a:t>By Jeff A. Benner </a:t>
            </a:r>
          </a:p>
        </p:txBody>
      </p:sp>
    </p:spTree>
    <p:extLst>
      <p:ext uri="{BB962C8B-B14F-4D97-AF65-F5344CB8AC3E}">
        <p14:creationId xmlns:p14="http://schemas.microsoft.com/office/powerpoint/2010/main" val="372332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609600"/>
          </a:xfrm>
        </p:spPr>
        <p:txBody>
          <a:bodyPr>
            <a:noAutofit/>
          </a:bodyPr>
          <a:lstStyle/>
          <a:p>
            <a:pPr algn="ctr"/>
            <a:r>
              <a:rPr lang="en-US" sz="4800" b="1" dirty="0">
                <a:solidFill>
                  <a:srgbClr val="FF0000"/>
                </a:solidFill>
                <a:latin typeface="Broadway" pitchFamily="82" charset="0"/>
              </a:rPr>
              <a:t>Ancient </a:t>
            </a:r>
            <a:r>
              <a:rPr lang="en-US" sz="4800" b="1" dirty="0" smtClean="0">
                <a:solidFill>
                  <a:srgbClr val="FF0000"/>
                </a:solidFill>
                <a:latin typeface="Broadway" pitchFamily="82" charset="0"/>
              </a:rPr>
              <a:t>Greek</a:t>
            </a:r>
            <a:endParaRPr lang="en-US" sz="4800" dirty="0">
              <a:solidFill>
                <a:srgbClr val="FF0000"/>
              </a:solidFill>
              <a:latin typeface="Broadway" pitchFamily="82" charset="0"/>
            </a:endParaRPr>
          </a:p>
        </p:txBody>
      </p:sp>
      <p:sp>
        <p:nvSpPr>
          <p:cNvPr id="3" name="Content Placeholder 2"/>
          <p:cNvSpPr>
            <a:spLocks noGrp="1"/>
          </p:cNvSpPr>
          <p:nvPr>
            <p:ph idx="1"/>
          </p:nvPr>
        </p:nvSpPr>
        <p:spPr>
          <a:xfrm>
            <a:off x="0" y="990600"/>
            <a:ext cx="9144000" cy="5867400"/>
          </a:xfrm>
        </p:spPr>
        <p:txBody>
          <a:bodyPr>
            <a:normAutofit/>
          </a:bodyPr>
          <a:lstStyle/>
          <a:p>
            <a:r>
              <a:rPr lang="en-US" u="sng" dirty="0" smtClean="0">
                <a:hlinkClick r:id="rId2" tooltip="Greek language"/>
              </a:rPr>
              <a:t>Greek</a:t>
            </a:r>
            <a:r>
              <a:rPr lang="en-US" dirty="0" smtClean="0"/>
              <a:t> </a:t>
            </a:r>
            <a:r>
              <a:rPr lang="en-US" dirty="0"/>
              <a:t>distinguishes </a:t>
            </a:r>
            <a:r>
              <a:rPr lang="en-US" u="sng" dirty="0">
                <a:hlinkClick r:id="rId3" tooltip="Greek words for love"/>
              </a:rPr>
              <a:t>several different senses</a:t>
            </a:r>
            <a:r>
              <a:rPr lang="en-US" dirty="0"/>
              <a:t> in which the word "love" is used. For example, Ancient Greek has the words </a:t>
            </a:r>
            <a:r>
              <a:rPr lang="en-US" i="1" dirty="0" err="1"/>
              <a:t>philia</a:t>
            </a:r>
            <a:r>
              <a:rPr lang="en-US" dirty="0"/>
              <a:t>, </a:t>
            </a:r>
            <a:r>
              <a:rPr lang="en-US" i="1" dirty="0" err="1"/>
              <a:t>eros</a:t>
            </a:r>
            <a:r>
              <a:rPr lang="en-US" dirty="0"/>
              <a:t>, </a:t>
            </a:r>
            <a:r>
              <a:rPr lang="en-US" i="1" dirty="0"/>
              <a:t>agape</a:t>
            </a:r>
            <a:r>
              <a:rPr lang="en-US" dirty="0"/>
              <a:t>, </a:t>
            </a:r>
            <a:r>
              <a:rPr lang="en-US" i="1" dirty="0" err="1"/>
              <a:t>storge</a:t>
            </a:r>
            <a:r>
              <a:rPr lang="en-US" dirty="0"/>
              <a:t>, and </a:t>
            </a:r>
            <a:r>
              <a:rPr lang="en-US" i="1" dirty="0"/>
              <a:t>xenia</a:t>
            </a:r>
            <a:r>
              <a:rPr lang="en-US" dirty="0"/>
              <a:t>. However, with Greek (as with many other languages), it has been historically difficult to separate the meanings of these words totally. At the same time, the Ancient Greek text of the </a:t>
            </a:r>
            <a:r>
              <a:rPr lang="en-US" u="sng" dirty="0">
                <a:hlinkClick r:id="rId4" tooltip="Bible"/>
              </a:rPr>
              <a:t>Bible</a:t>
            </a:r>
            <a:r>
              <a:rPr lang="en-US" dirty="0"/>
              <a:t> has examples of the </a:t>
            </a:r>
            <a:r>
              <a:rPr lang="en-US" u="sng" dirty="0">
                <a:hlinkClick r:id="rId5" tooltip="Verb"/>
              </a:rPr>
              <a:t>verb</a:t>
            </a:r>
            <a:r>
              <a:rPr lang="en-US" dirty="0"/>
              <a:t> </a:t>
            </a:r>
            <a:r>
              <a:rPr lang="en-US" i="1" dirty="0" err="1"/>
              <a:t>agapo</a:t>
            </a:r>
            <a:r>
              <a:rPr lang="en-US" dirty="0"/>
              <a:t> having the same meaning as </a:t>
            </a:r>
            <a:r>
              <a:rPr lang="en-US" i="1" u="sng" dirty="0" err="1">
                <a:hlinkClick r:id="rId6" tooltip="Phileo"/>
              </a:rPr>
              <a:t>phileo</a:t>
            </a:r>
            <a:r>
              <a:rPr lang="en-US" dirty="0"/>
              <a:t>.</a:t>
            </a:r>
          </a:p>
          <a:p>
            <a:pPr marL="68580" indent="0">
              <a:buNone/>
            </a:pPr>
            <a:r>
              <a:rPr lang="en-US" b="1" i="1" dirty="0">
                <a:solidFill>
                  <a:srgbClr val="FF0000"/>
                </a:solidFill>
                <a:hlinkClick r:id="rId7" tooltip="Agapē"/>
              </a:rPr>
              <a:t>Agape</a:t>
            </a:r>
            <a:r>
              <a:rPr lang="en-US" b="1" dirty="0">
                <a:solidFill>
                  <a:srgbClr val="FF0000"/>
                </a:solidFill>
              </a:rPr>
              <a:t> (</a:t>
            </a:r>
            <a:r>
              <a:rPr lang="en-US" b="1" dirty="0" err="1">
                <a:solidFill>
                  <a:srgbClr val="FF0000"/>
                </a:solidFill>
              </a:rPr>
              <a:t>ἀγά</a:t>
            </a:r>
            <a:r>
              <a:rPr lang="en-US" b="1" dirty="0">
                <a:solidFill>
                  <a:srgbClr val="FF0000"/>
                </a:solidFill>
              </a:rPr>
              <a:t>πη </a:t>
            </a:r>
            <a:r>
              <a:rPr lang="en-US" b="1" i="1" dirty="0">
                <a:solidFill>
                  <a:srgbClr val="FF0000"/>
                </a:solidFill>
              </a:rPr>
              <a:t>agápē</a:t>
            </a:r>
            <a:r>
              <a:rPr lang="en-US" b="1" dirty="0">
                <a:solidFill>
                  <a:srgbClr val="FF0000"/>
                </a:solidFill>
              </a:rPr>
              <a:t>) means </a:t>
            </a:r>
            <a:r>
              <a:rPr lang="en-US" b="1" i="1" dirty="0">
                <a:solidFill>
                  <a:srgbClr val="FF0000"/>
                </a:solidFill>
              </a:rPr>
              <a:t>love</a:t>
            </a:r>
            <a:r>
              <a:rPr lang="en-US" b="1" dirty="0">
                <a:solidFill>
                  <a:srgbClr val="FF0000"/>
                </a:solidFill>
              </a:rPr>
              <a:t> in modern-day Greek. The term </a:t>
            </a:r>
            <a:r>
              <a:rPr lang="en-US" b="1" i="1" dirty="0" err="1">
                <a:solidFill>
                  <a:srgbClr val="FF0000"/>
                </a:solidFill>
              </a:rPr>
              <a:t>s'agapo</a:t>
            </a:r>
            <a:r>
              <a:rPr lang="en-US" b="1" dirty="0">
                <a:solidFill>
                  <a:srgbClr val="FF0000"/>
                </a:solidFill>
              </a:rPr>
              <a:t> means </a:t>
            </a:r>
            <a:r>
              <a:rPr lang="en-US" b="1" i="1" dirty="0">
                <a:solidFill>
                  <a:srgbClr val="FF0000"/>
                </a:solidFill>
              </a:rPr>
              <a:t>I love you</a:t>
            </a:r>
            <a:r>
              <a:rPr lang="en-US" b="1" dirty="0">
                <a:solidFill>
                  <a:srgbClr val="FF0000"/>
                </a:solidFill>
              </a:rPr>
              <a:t> in Greek. The word </a:t>
            </a:r>
            <a:r>
              <a:rPr lang="en-US" b="1" i="1" dirty="0" err="1">
                <a:solidFill>
                  <a:srgbClr val="FF0000"/>
                </a:solidFill>
              </a:rPr>
              <a:t>agapo</a:t>
            </a:r>
            <a:r>
              <a:rPr lang="en-US" b="1" dirty="0">
                <a:solidFill>
                  <a:srgbClr val="FF0000"/>
                </a:solidFill>
              </a:rPr>
              <a:t> is the verb </a:t>
            </a:r>
            <a:r>
              <a:rPr lang="en-US" b="1" i="1" dirty="0">
                <a:solidFill>
                  <a:srgbClr val="FF0000"/>
                </a:solidFill>
              </a:rPr>
              <a:t>I love</a:t>
            </a:r>
            <a:r>
              <a:rPr lang="en-US" b="1" dirty="0">
                <a:solidFill>
                  <a:srgbClr val="FF0000"/>
                </a:solidFill>
              </a:rPr>
              <a:t>. It generally refers to a "pure," </a:t>
            </a:r>
            <a:r>
              <a:rPr lang="en-US" b="1" dirty="0" smtClean="0">
                <a:solidFill>
                  <a:srgbClr val="FF0000"/>
                </a:solidFill>
              </a:rPr>
              <a:t> </a:t>
            </a:r>
            <a:r>
              <a:rPr lang="en-US" b="1" dirty="0" smtClean="0">
                <a:solidFill>
                  <a:srgbClr val="FF0000"/>
                </a:solidFill>
                <a:hlinkClick r:id="rId8" tooltip="Ideal type"/>
              </a:rPr>
              <a:t>ideal </a:t>
            </a:r>
            <a:r>
              <a:rPr lang="en-US" b="1" dirty="0">
                <a:solidFill>
                  <a:srgbClr val="FF0000"/>
                </a:solidFill>
                <a:hlinkClick r:id="rId8" tooltip="Ideal type"/>
              </a:rPr>
              <a:t>type</a:t>
            </a:r>
            <a:r>
              <a:rPr lang="en-US" b="1" dirty="0">
                <a:solidFill>
                  <a:srgbClr val="FF0000"/>
                </a:solidFill>
              </a:rPr>
              <a:t> of love, rather than the physical attraction suggested by </a:t>
            </a:r>
            <a:r>
              <a:rPr lang="en-US" b="1" i="1" dirty="0" err="1">
                <a:solidFill>
                  <a:srgbClr val="FF0000"/>
                </a:solidFill>
              </a:rPr>
              <a:t>eros</a:t>
            </a:r>
            <a:r>
              <a:rPr lang="en-US" b="1" dirty="0">
                <a:solidFill>
                  <a:srgbClr val="FF0000"/>
                </a:solidFill>
              </a:rPr>
              <a:t>. However, there are some examples of </a:t>
            </a:r>
            <a:r>
              <a:rPr lang="en-US" b="1" i="1" dirty="0">
                <a:solidFill>
                  <a:srgbClr val="FF0000"/>
                </a:solidFill>
              </a:rPr>
              <a:t>agape</a:t>
            </a:r>
            <a:r>
              <a:rPr lang="en-US" b="1" dirty="0">
                <a:solidFill>
                  <a:srgbClr val="FF0000"/>
                </a:solidFill>
              </a:rPr>
              <a:t> used to mean the same as </a:t>
            </a:r>
            <a:r>
              <a:rPr lang="en-US" b="1" i="1" dirty="0" err="1">
                <a:solidFill>
                  <a:srgbClr val="FF0000"/>
                </a:solidFill>
              </a:rPr>
              <a:t>eros</a:t>
            </a:r>
            <a:r>
              <a:rPr lang="en-US" b="1" dirty="0">
                <a:solidFill>
                  <a:srgbClr val="FF0000"/>
                </a:solidFill>
              </a:rPr>
              <a:t>. It has also been translated as "love of the soul."</a:t>
            </a:r>
          </a:p>
        </p:txBody>
      </p:sp>
    </p:spTree>
    <p:extLst>
      <p:ext uri="{BB962C8B-B14F-4D97-AF65-F5344CB8AC3E}">
        <p14:creationId xmlns:p14="http://schemas.microsoft.com/office/powerpoint/2010/main" val="1578694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709"/>
            <a:ext cx="9144000" cy="1143000"/>
          </a:xfrm>
        </p:spPr>
        <p:txBody>
          <a:bodyPr>
            <a:normAutofit/>
          </a:bodyPr>
          <a:lstStyle/>
          <a:p>
            <a:pPr algn="ctr"/>
            <a:r>
              <a:rPr lang="en-US" b="1" u="sng" dirty="0">
                <a:solidFill>
                  <a:srgbClr val="FF0000"/>
                </a:solidFill>
              </a:rPr>
              <a:t>Ancient Roman (Latin</a:t>
            </a:r>
            <a:r>
              <a:rPr lang="en-US" b="1" u="sng" dirty="0" smtClean="0">
                <a:solidFill>
                  <a:srgbClr val="FF0000"/>
                </a:solidFill>
              </a:rPr>
              <a:t>)</a:t>
            </a:r>
            <a:endParaRPr lang="en-US" u="sng" dirty="0">
              <a:solidFill>
                <a:srgbClr val="FF0000"/>
              </a:solidFill>
            </a:endParaRPr>
          </a:p>
        </p:txBody>
      </p:sp>
      <p:sp>
        <p:nvSpPr>
          <p:cNvPr id="3" name="Content Placeholder 2"/>
          <p:cNvSpPr>
            <a:spLocks noGrp="1"/>
          </p:cNvSpPr>
          <p:nvPr>
            <p:ph idx="1"/>
          </p:nvPr>
        </p:nvSpPr>
        <p:spPr>
          <a:xfrm>
            <a:off x="0" y="1447800"/>
            <a:ext cx="9067800" cy="5410200"/>
          </a:xfrm>
        </p:spPr>
        <p:txBody>
          <a:bodyPr>
            <a:normAutofit/>
          </a:bodyPr>
          <a:lstStyle/>
          <a:p>
            <a:pPr marL="68580" indent="0">
              <a:buNone/>
            </a:pPr>
            <a:r>
              <a:rPr lang="en-US" sz="4000" b="1" dirty="0">
                <a:latin typeface="Arial Black" pitchFamily="34" charset="0"/>
              </a:rPr>
              <a:t>The </a:t>
            </a:r>
            <a:r>
              <a:rPr lang="en-US" sz="4000" b="1" u="sng" dirty="0">
                <a:latin typeface="Arial Black" pitchFamily="34" charset="0"/>
                <a:hlinkClick r:id="rId2" tooltip="Latin"/>
              </a:rPr>
              <a:t>Latin language</a:t>
            </a:r>
            <a:r>
              <a:rPr lang="en-US" sz="4000" b="1" dirty="0">
                <a:latin typeface="Arial Black" pitchFamily="34" charset="0"/>
              </a:rPr>
              <a:t> has several different verbs corresponding to the English word "love." </a:t>
            </a:r>
            <a:r>
              <a:rPr lang="en-US" sz="4000" b="1" i="1" u="sng" dirty="0" err="1">
                <a:latin typeface="Arial Black" pitchFamily="34" charset="0"/>
                <a:hlinkClick r:id="rId3" tooltip="wikt:amo"/>
              </a:rPr>
              <a:t>amō</a:t>
            </a:r>
            <a:r>
              <a:rPr lang="en-US" sz="4000" b="1" dirty="0">
                <a:latin typeface="Arial Black" pitchFamily="34" charset="0"/>
              </a:rPr>
              <a:t> is the basic verb meaning </a:t>
            </a:r>
            <a:r>
              <a:rPr lang="en-US" sz="4000" b="1" i="1" dirty="0">
                <a:latin typeface="Arial Black" pitchFamily="34" charset="0"/>
              </a:rPr>
              <a:t>I love</a:t>
            </a:r>
            <a:r>
              <a:rPr lang="en-US" sz="4000" b="1" dirty="0">
                <a:latin typeface="Arial Black" pitchFamily="34" charset="0"/>
              </a:rPr>
              <a:t>, with the infinitive </a:t>
            </a:r>
            <a:r>
              <a:rPr lang="en-US" sz="4000" b="1" i="1" u="sng" dirty="0" err="1">
                <a:latin typeface="Arial Black" pitchFamily="34" charset="0"/>
                <a:hlinkClick r:id="rId4" tooltip="wikt:amare"/>
              </a:rPr>
              <a:t>amare</a:t>
            </a:r>
            <a:r>
              <a:rPr lang="en-US" sz="4000" b="1" dirty="0">
                <a:latin typeface="Arial Black" pitchFamily="34" charset="0"/>
              </a:rPr>
              <a:t> (“to love”) as it still is in </a:t>
            </a:r>
            <a:r>
              <a:rPr lang="en-US" sz="4000" b="1" u="sng" dirty="0">
                <a:latin typeface="Arial Black" pitchFamily="34" charset="0"/>
                <a:hlinkClick r:id="rId5" tooltip="Italian language"/>
              </a:rPr>
              <a:t>Italian</a:t>
            </a:r>
            <a:r>
              <a:rPr lang="en-US" sz="4000" b="1" dirty="0">
                <a:latin typeface="Arial Black" pitchFamily="34" charset="0"/>
              </a:rPr>
              <a:t> today. </a:t>
            </a:r>
          </a:p>
        </p:txBody>
      </p:sp>
    </p:spTree>
    <p:extLst>
      <p:ext uri="{BB962C8B-B14F-4D97-AF65-F5344CB8AC3E}">
        <p14:creationId xmlns:p14="http://schemas.microsoft.com/office/powerpoint/2010/main" val="31343435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1054</TotalTime>
  <Words>984</Words>
  <Application>Microsoft Office PowerPoint</Application>
  <PresentationFormat>On-screen Show (4:3)</PresentationFormat>
  <Paragraphs>143</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Austin</vt:lpstr>
      <vt:lpstr>WELCOME TO:   THE FRUIT OF THE SPIRIT’s seminar</vt:lpstr>
      <vt:lpstr>PASTOR: CELEVE IZEAN</vt:lpstr>
      <vt:lpstr>THE FRUITS OF THE SPIRIT IS:</vt:lpstr>
      <vt:lpstr>THE DIFERENCE BETWEEN :  VEGETABLES AND FRUITS</vt:lpstr>
      <vt:lpstr>DIFFERENT FRUITS</vt:lpstr>
      <vt:lpstr>WHAT IS THE DEFINITION OF LOVE ACCORDING TO THE DICTIONARY?</vt:lpstr>
      <vt:lpstr>Ancient Hebrew Word Meanings  Love ~ ahav</vt:lpstr>
      <vt:lpstr>Ancient Greek</vt:lpstr>
      <vt:lpstr>Ancient Roman (Latin)</vt:lpstr>
      <vt:lpstr>THE FRUITS OF THE SPIRIT</vt:lpstr>
      <vt:lpstr>THE FRUITS OF THE SPIRIT</vt:lpstr>
      <vt:lpstr>THE FRUIT OF THE SPIRIT IS: (LOVE)</vt:lpstr>
      <vt:lpstr>THE FRUIT OF THE SPIRIT IS:(LOVE)</vt:lpstr>
      <vt:lpstr>GOD’S TEN COMMANDMENTS OF LOVE</vt:lpstr>
      <vt:lpstr>PowerPoint Presentation</vt:lpstr>
      <vt:lpstr>PowerPoint Presentation</vt:lpstr>
      <vt:lpstr>WHAT IS LOVE ACCORDING TO THE BIBLE?</vt:lpstr>
      <vt:lpstr>WHAT IS LOVE ACCORDING TO THE BIBLE?</vt:lpstr>
      <vt:lpstr>WHAT IS LOVE ACCORDING TO THE BIBLE?</vt:lpstr>
      <vt:lpstr>WHAT IS LOVE ACCORDING TO THE BIBLE?</vt:lpstr>
      <vt:lpstr>WHAT IS LOVE ACCORDING TO THE BIBLE?</vt:lpstr>
      <vt:lpstr>WHAT IS LOVE ACCORDING TO THE BIBLE?</vt:lpstr>
      <vt:lpstr>TRUE LOVE AND FALSE LOVE!</vt:lpstr>
      <vt:lpstr>LOVE</vt:lpstr>
      <vt:lpstr>LOVE</vt:lpstr>
      <vt:lpstr>LOVE</vt:lpstr>
      <vt:lpstr>LOVE</vt:lpstr>
      <vt:lpstr>LOVE</vt:lpstr>
      <vt:lpstr>LOVE</vt:lpstr>
      <vt:lpstr>SHOW LOVE TO YOUR: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2012  END OF THE YEAR REVIVAL</dc:title>
  <dc:creator>2012</dc:creator>
  <cp:lastModifiedBy>Owner</cp:lastModifiedBy>
  <cp:revision>90</cp:revision>
  <dcterms:created xsi:type="dcterms:W3CDTF">2012-11-06T10:58:42Z</dcterms:created>
  <dcterms:modified xsi:type="dcterms:W3CDTF">2015-06-16T20:35:07Z</dcterms:modified>
</cp:coreProperties>
</file>