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57" r:id="rId4"/>
    <p:sldId id="275" r:id="rId5"/>
    <p:sldId id="259" r:id="rId6"/>
    <p:sldId id="264" r:id="rId7"/>
    <p:sldId id="260" r:id="rId8"/>
    <p:sldId id="261" r:id="rId9"/>
    <p:sldId id="262" r:id="rId10"/>
    <p:sldId id="263" r:id="rId11"/>
    <p:sldId id="265" r:id="rId12"/>
    <p:sldId id="266" r:id="rId13"/>
    <p:sldId id="267" r:id="rId14"/>
    <p:sldId id="268" r:id="rId15"/>
    <p:sldId id="269" r:id="rId16"/>
    <p:sldId id="270" r:id="rId17"/>
    <p:sldId id="274"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E277731-DD3D-4705-9160-55A372F1473F}" type="datetimeFigureOut">
              <a:rPr lang="en-US" smtClean="0"/>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0F12-BAA6-4CBA-AB86-EF4557B164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77731-DD3D-4705-9160-55A372F1473F}" type="datetimeFigureOut">
              <a:rPr lang="en-US" smtClean="0"/>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0F12-BAA6-4CBA-AB86-EF4557B164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E277731-DD3D-4705-9160-55A372F1473F}" type="datetimeFigureOut">
              <a:rPr lang="en-US" smtClean="0"/>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0F12-BAA6-4CBA-AB86-EF4557B164EB}"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77731-DD3D-4705-9160-55A372F1473F}" type="datetimeFigureOut">
              <a:rPr lang="en-US" smtClean="0"/>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0F12-BAA6-4CBA-AB86-EF4557B164EB}"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277731-DD3D-4705-9160-55A372F1473F}" type="datetimeFigureOut">
              <a:rPr lang="en-US" smtClean="0"/>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0F12-BAA6-4CBA-AB86-EF4557B164E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E277731-DD3D-4705-9160-55A372F1473F}" type="datetimeFigureOut">
              <a:rPr lang="en-US" smtClean="0"/>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20F12-BAA6-4CBA-AB86-EF4557B164EB}"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277731-DD3D-4705-9160-55A372F1473F}" type="datetimeFigureOut">
              <a:rPr lang="en-US" smtClean="0"/>
              <a:t>9/8/2015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20F12-BAA6-4CBA-AB86-EF4557B164E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277731-DD3D-4705-9160-55A372F1473F}" type="datetimeFigureOut">
              <a:rPr lang="en-US" smtClean="0"/>
              <a:t>9/8/2015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20F12-BAA6-4CBA-AB86-EF4557B164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E277731-DD3D-4705-9160-55A372F1473F}" type="datetimeFigureOut">
              <a:rPr lang="en-US" smtClean="0"/>
              <a:t>9/8/2015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20F12-BAA6-4CBA-AB86-EF4557B164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277731-DD3D-4705-9160-55A372F1473F}" type="datetimeFigureOut">
              <a:rPr lang="en-US" smtClean="0"/>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20F12-BAA6-4CBA-AB86-EF4557B164EB}"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277731-DD3D-4705-9160-55A372F1473F}" type="datetimeFigureOut">
              <a:rPr lang="en-US" smtClean="0"/>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20F12-BAA6-4CBA-AB86-EF4557B164EB}"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E277731-DD3D-4705-9160-55A372F1473F}" type="datetimeFigureOut">
              <a:rPr lang="en-US" smtClean="0"/>
              <a:t>9/8/2015</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AF20F12-BAA6-4CBA-AB86-EF4557B164EB}"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hyperlink" Target="http://dictionary.reference.com/browse/communi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4800" b="1" dirty="0" smtClean="0">
                <a:solidFill>
                  <a:srgbClr val="FF0000"/>
                </a:solidFill>
                <a:latin typeface="Algerian" pitchFamily="82" charset="0"/>
              </a:rPr>
              <a:t>THE FRUIT OF THE SPIRIT IS:</a:t>
            </a:r>
            <a:endParaRPr lang="en-US" sz="4800" b="1" dirty="0">
              <a:solidFill>
                <a:srgbClr val="FF0000"/>
              </a:solidFill>
              <a:latin typeface="Algerian" pitchFamily="82" charset="0"/>
            </a:endParaRPr>
          </a:p>
        </p:txBody>
      </p:sp>
      <p:sp>
        <p:nvSpPr>
          <p:cNvPr id="3" name="Subtitle 2"/>
          <p:cNvSpPr>
            <a:spLocks noGrp="1"/>
          </p:cNvSpPr>
          <p:nvPr>
            <p:ph type="subTitle" idx="1"/>
          </p:nvPr>
        </p:nvSpPr>
        <p:spPr>
          <a:xfrm>
            <a:off x="0" y="1295400"/>
            <a:ext cx="9144000" cy="1143000"/>
          </a:xfrm>
        </p:spPr>
        <p:txBody>
          <a:bodyPr>
            <a:normAutofit fontScale="62500" lnSpcReduction="20000"/>
          </a:bodyPr>
          <a:lstStyle/>
          <a:p>
            <a:endParaRPr lang="en-US" dirty="0" smtClean="0"/>
          </a:p>
          <a:p>
            <a:r>
              <a:rPr lang="en-US" sz="8800" b="1" u="sng" dirty="0" smtClean="0">
                <a:solidFill>
                  <a:schemeClr val="bg1"/>
                </a:solidFill>
                <a:latin typeface="Algerian" pitchFamily="82" charset="0"/>
              </a:rPr>
              <a:t>PEACE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34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90800"/>
            <a:ext cx="4419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246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900" b="1" dirty="0">
                <a:solidFill>
                  <a:srgbClr val="FF0000"/>
                </a:solidFill>
                <a:latin typeface="Algerian" pitchFamily="82" charset="0"/>
              </a:rPr>
              <a:t>THE FRUIT OF THE SPIRIT IS:</a:t>
            </a:r>
            <a:br>
              <a:rPr lang="en-US" sz="3900" b="1" dirty="0">
                <a:solidFill>
                  <a:srgbClr val="FF0000"/>
                </a:solidFill>
                <a:latin typeface="Algerian" pitchFamily="82" charset="0"/>
              </a:rPr>
            </a:br>
            <a:r>
              <a:rPr lang="en-US" sz="39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905000"/>
            <a:ext cx="4498847" cy="4953000"/>
          </a:xfrm>
        </p:spPr>
        <p:txBody>
          <a:bodyPr>
            <a:normAutofit lnSpcReduction="10000"/>
          </a:bodyPr>
          <a:lstStyle/>
          <a:p>
            <a:r>
              <a:rPr lang="en-US" b="1" dirty="0">
                <a:latin typeface="Arial Black" pitchFamily="34" charset="0"/>
              </a:rPr>
              <a:t>Philippians 4:6</a:t>
            </a:r>
          </a:p>
          <a:p>
            <a:pPr marL="0" indent="0">
              <a:buNone/>
            </a:pPr>
            <a:r>
              <a:rPr lang="en-US" b="1" dirty="0" smtClean="0">
                <a:latin typeface="Arial Black" pitchFamily="34" charset="0"/>
              </a:rPr>
              <a:t>Do </a:t>
            </a:r>
            <a:r>
              <a:rPr lang="en-US" b="1" dirty="0">
                <a:latin typeface="Arial Black" pitchFamily="34" charset="0"/>
              </a:rPr>
              <a:t>not be anxious about anything, but in every situation, by prayer and petition, with thanksgiving, present your requests to God</a:t>
            </a:r>
            <a:r>
              <a:rPr lang="en-US" b="1" dirty="0" smtClean="0">
                <a:latin typeface="Arial Black" pitchFamily="34" charset="0"/>
              </a:rPr>
              <a:t>.</a:t>
            </a:r>
          </a:p>
          <a:p>
            <a:r>
              <a:rPr lang="en-US" b="1" dirty="0">
                <a:latin typeface="Arial Black" pitchFamily="34" charset="0"/>
              </a:rPr>
              <a:t>Philippians 4:7</a:t>
            </a:r>
          </a:p>
          <a:p>
            <a:pPr marL="0" indent="0">
              <a:buNone/>
            </a:pPr>
            <a:r>
              <a:rPr lang="en-US" b="1" dirty="0" smtClean="0">
                <a:latin typeface="Arial Black" pitchFamily="34" charset="0"/>
              </a:rPr>
              <a:t>And </a:t>
            </a:r>
            <a:r>
              <a:rPr lang="en-US" b="1" dirty="0">
                <a:latin typeface="Arial Black" pitchFamily="34" charset="0"/>
              </a:rPr>
              <a:t>the peace of God, which transcends all understanding, will guard your hearts and your minds in Christ Jesus</a:t>
            </a:r>
            <a:r>
              <a:rPr lang="en-US" b="1" dirty="0" smtClean="0">
                <a:latin typeface="Arial Black" pitchFamily="34" charset="0"/>
              </a:rPr>
              <a:t>.</a:t>
            </a:r>
            <a:endParaRPr lang="en-US" b="1" dirty="0">
              <a:latin typeface="Arial Black" pitchFamily="34" charset="0"/>
            </a:endParaRPr>
          </a:p>
        </p:txBody>
      </p:sp>
      <p:sp>
        <p:nvSpPr>
          <p:cNvPr id="4" name="Content Placeholder 3"/>
          <p:cNvSpPr>
            <a:spLocks noGrp="1"/>
          </p:cNvSpPr>
          <p:nvPr>
            <p:ph sz="quarter" idx="14"/>
          </p:nvPr>
        </p:nvSpPr>
        <p:spPr>
          <a:xfrm>
            <a:off x="4645152" y="1905000"/>
            <a:ext cx="4498848" cy="4953000"/>
          </a:xfrm>
        </p:spPr>
        <p:txBody>
          <a:bodyPr>
            <a:normAutofit lnSpcReduction="10000"/>
          </a:bodyPr>
          <a:lstStyle/>
          <a:p>
            <a:r>
              <a:rPr lang="fr-FR" b="1" dirty="0" err="1">
                <a:solidFill>
                  <a:srgbClr val="FF0000"/>
                </a:solidFill>
                <a:latin typeface="Arial Black" pitchFamily="34" charset="0"/>
              </a:rPr>
              <a:t>Philippiens</a:t>
            </a:r>
            <a:r>
              <a:rPr lang="fr-FR" b="1" dirty="0">
                <a:solidFill>
                  <a:srgbClr val="FF0000"/>
                </a:solidFill>
                <a:latin typeface="Arial Black" pitchFamily="34" charset="0"/>
              </a:rPr>
              <a:t> 4:6</a:t>
            </a:r>
          </a:p>
          <a:p>
            <a:pPr marL="0" indent="0">
              <a:buNone/>
            </a:pPr>
            <a:r>
              <a:rPr lang="fr-FR" b="1" dirty="0" smtClean="0">
                <a:solidFill>
                  <a:srgbClr val="FF0000"/>
                </a:solidFill>
                <a:latin typeface="Arial Black" pitchFamily="34" charset="0"/>
              </a:rPr>
              <a:t>Ne </a:t>
            </a:r>
            <a:r>
              <a:rPr lang="fr-FR" b="1" dirty="0">
                <a:solidFill>
                  <a:srgbClr val="FF0000"/>
                </a:solidFill>
                <a:latin typeface="Arial Black" pitchFamily="34" charset="0"/>
              </a:rPr>
              <a:t>vous inquiétez de rien; mais en toute chose faites connaître vos besoins à Dieu par des prières et des supplications, avec des actions de grâces</a:t>
            </a:r>
            <a:r>
              <a:rPr lang="fr-FR" b="1" dirty="0" smtClean="0">
                <a:solidFill>
                  <a:srgbClr val="FF0000"/>
                </a:solidFill>
                <a:latin typeface="Arial Black" pitchFamily="34" charset="0"/>
              </a:rPr>
              <a:t>.</a:t>
            </a:r>
          </a:p>
          <a:p>
            <a:r>
              <a:rPr lang="fr-FR" b="1" dirty="0" err="1">
                <a:solidFill>
                  <a:srgbClr val="FF0000"/>
                </a:solidFill>
                <a:latin typeface="Arial Black" pitchFamily="34" charset="0"/>
              </a:rPr>
              <a:t>Philippiens</a:t>
            </a:r>
            <a:r>
              <a:rPr lang="fr-FR" b="1" dirty="0">
                <a:solidFill>
                  <a:srgbClr val="FF0000"/>
                </a:solidFill>
                <a:latin typeface="Arial Black" pitchFamily="34" charset="0"/>
              </a:rPr>
              <a:t> 4:7</a:t>
            </a:r>
          </a:p>
          <a:p>
            <a:pPr marL="0" indent="0">
              <a:buNone/>
            </a:pPr>
            <a:r>
              <a:rPr lang="fr-FR" b="1" dirty="0" smtClean="0">
                <a:solidFill>
                  <a:srgbClr val="FF0000"/>
                </a:solidFill>
                <a:latin typeface="Arial Black" pitchFamily="34" charset="0"/>
              </a:rPr>
              <a:t>Et </a:t>
            </a:r>
            <a:r>
              <a:rPr lang="fr-FR" b="1" dirty="0">
                <a:solidFill>
                  <a:srgbClr val="FF0000"/>
                </a:solidFill>
                <a:latin typeface="Arial Black" pitchFamily="34" charset="0"/>
              </a:rPr>
              <a:t>la paix de Dieu, qui surpasse toute intelligence, gardera vos </a:t>
            </a:r>
            <a:r>
              <a:rPr lang="fr-FR" b="1" dirty="0" err="1">
                <a:solidFill>
                  <a:srgbClr val="FF0000"/>
                </a:solidFill>
                <a:latin typeface="Arial Black" pitchFamily="34" charset="0"/>
              </a:rPr>
              <a:t>coeurs</a:t>
            </a:r>
            <a:r>
              <a:rPr lang="fr-FR" b="1" dirty="0">
                <a:solidFill>
                  <a:srgbClr val="FF0000"/>
                </a:solidFill>
                <a:latin typeface="Arial Black" pitchFamily="34" charset="0"/>
              </a:rPr>
              <a:t> et vos pensées en Jésus </a:t>
            </a:r>
          </a:p>
        </p:txBody>
      </p:sp>
    </p:spTree>
    <p:extLst>
      <p:ext uri="{BB962C8B-B14F-4D97-AF65-F5344CB8AC3E}">
        <p14:creationId xmlns:p14="http://schemas.microsoft.com/office/powerpoint/2010/main" val="1988957528"/>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828800"/>
            <a:ext cx="4498847" cy="5029200"/>
          </a:xfrm>
        </p:spPr>
        <p:txBody>
          <a:bodyPr/>
          <a:lstStyle/>
          <a:p>
            <a:r>
              <a:rPr lang="en-US" b="1" dirty="0">
                <a:latin typeface="Arial Black" pitchFamily="34" charset="0"/>
              </a:rPr>
              <a:t>Romans 5:1</a:t>
            </a:r>
          </a:p>
          <a:p>
            <a:pPr marL="0" indent="0">
              <a:buNone/>
            </a:pPr>
            <a:r>
              <a:rPr lang="en-US" b="1" dirty="0" smtClean="0">
                <a:latin typeface="Arial Black" pitchFamily="34" charset="0"/>
              </a:rPr>
              <a:t>Peace </a:t>
            </a:r>
            <a:r>
              <a:rPr lang="en-US" b="1" dirty="0">
                <a:latin typeface="Arial Black" pitchFamily="34" charset="0"/>
              </a:rPr>
              <a:t>and Hope</a:t>
            </a:r>
          </a:p>
          <a:p>
            <a:pPr marL="0" indent="0">
              <a:buNone/>
            </a:pPr>
            <a:r>
              <a:rPr lang="en-US" b="1" dirty="0" smtClean="0">
                <a:latin typeface="Arial Black" pitchFamily="34" charset="0"/>
              </a:rPr>
              <a:t>Therefore</a:t>
            </a:r>
            <a:r>
              <a:rPr lang="en-US" b="1" dirty="0">
                <a:latin typeface="Arial Black" pitchFamily="34" charset="0"/>
              </a:rPr>
              <a:t>, since we have been justified through faith, we have peace with God </a:t>
            </a:r>
            <a:r>
              <a:rPr lang="en-US" b="1" dirty="0" smtClean="0">
                <a:latin typeface="Arial Black" pitchFamily="34" charset="0"/>
              </a:rPr>
              <a:t>through </a:t>
            </a:r>
            <a:r>
              <a:rPr lang="en-US" b="1" dirty="0">
                <a:latin typeface="Arial Black" pitchFamily="34" charset="0"/>
              </a:rPr>
              <a:t>our Lord Jesus </a:t>
            </a:r>
            <a:r>
              <a:rPr lang="en-US" b="1" dirty="0" smtClean="0">
                <a:latin typeface="Arial Black" pitchFamily="34" charset="0"/>
              </a:rPr>
              <a:t>Christ</a:t>
            </a:r>
          </a:p>
          <a:p>
            <a:r>
              <a:rPr lang="en-US" b="1" dirty="0">
                <a:latin typeface="Arial Black" pitchFamily="34" charset="0"/>
              </a:rPr>
              <a:t>Romans 12:17</a:t>
            </a:r>
          </a:p>
          <a:p>
            <a:pPr marL="0" indent="0">
              <a:buNone/>
            </a:pPr>
            <a:r>
              <a:rPr lang="en-US" b="1" baseline="30000" dirty="0" smtClean="0">
                <a:latin typeface="Arial Black" pitchFamily="34" charset="0"/>
              </a:rPr>
              <a:t>17</a:t>
            </a:r>
            <a:r>
              <a:rPr lang="en-US" b="1" baseline="30000" dirty="0">
                <a:latin typeface="Arial Black" pitchFamily="34" charset="0"/>
              </a:rPr>
              <a:t> </a:t>
            </a:r>
            <a:r>
              <a:rPr lang="en-US" b="1" dirty="0">
                <a:latin typeface="Arial Black" pitchFamily="34" charset="0"/>
              </a:rPr>
              <a:t>Do not repay anyone evil for evil. Be careful to do what is right in the eyes of </a:t>
            </a:r>
            <a:r>
              <a:rPr lang="en-US" b="1" dirty="0" smtClean="0">
                <a:latin typeface="Arial Black" pitchFamily="34" charset="0"/>
              </a:rPr>
              <a:t>everyone</a:t>
            </a:r>
            <a:endParaRPr lang="en-US" b="1" dirty="0">
              <a:latin typeface="Arial Black" pitchFamily="34" charset="0"/>
            </a:endParaRPr>
          </a:p>
        </p:txBody>
      </p:sp>
      <p:sp>
        <p:nvSpPr>
          <p:cNvPr id="4" name="Content Placeholder 3"/>
          <p:cNvSpPr>
            <a:spLocks noGrp="1"/>
          </p:cNvSpPr>
          <p:nvPr>
            <p:ph sz="quarter" idx="14"/>
          </p:nvPr>
        </p:nvSpPr>
        <p:spPr>
          <a:xfrm>
            <a:off x="4645152" y="1828800"/>
            <a:ext cx="4498848" cy="5029200"/>
          </a:xfrm>
        </p:spPr>
        <p:txBody>
          <a:bodyPr/>
          <a:lstStyle/>
          <a:p>
            <a:r>
              <a:rPr lang="fr-FR" b="1" dirty="0">
                <a:solidFill>
                  <a:srgbClr val="FF0000"/>
                </a:solidFill>
                <a:latin typeface="Arial Black" pitchFamily="34" charset="0"/>
              </a:rPr>
              <a:t>Romains 5:1</a:t>
            </a:r>
          </a:p>
          <a:p>
            <a:pPr marL="0" indent="0">
              <a:buNone/>
            </a:pPr>
            <a:r>
              <a:rPr lang="fr-FR" b="1" dirty="0" smtClean="0">
                <a:solidFill>
                  <a:srgbClr val="FF0000"/>
                </a:solidFill>
                <a:latin typeface="Arial Black" pitchFamily="34" charset="0"/>
              </a:rPr>
              <a:t>Étant </a:t>
            </a:r>
            <a:r>
              <a:rPr lang="fr-FR" b="1" dirty="0">
                <a:solidFill>
                  <a:srgbClr val="FF0000"/>
                </a:solidFill>
                <a:latin typeface="Arial Black" pitchFamily="34" charset="0"/>
              </a:rPr>
              <a:t>donc justifiés par la foi, nous avons la paix avec Dieu par notre Seigneur Jésus Christ</a:t>
            </a:r>
            <a:r>
              <a:rPr lang="fr-FR" b="1" dirty="0" smtClean="0">
                <a:solidFill>
                  <a:srgbClr val="FF0000"/>
                </a:solidFill>
                <a:latin typeface="Arial Black" pitchFamily="34" charset="0"/>
              </a:rPr>
              <a:t>,</a:t>
            </a:r>
          </a:p>
          <a:p>
            <a:r>
              <a:rPr lang="fr-FR" b="1" dirty="0">
                <a:solidFill>
                  <a:srgbClr val="FF0000"/>
                </a:solidFill>
                <a:latin typeface="Arial Black" pitchFamily="34" charset="0"/>
              </a:rPr>
              <a:t>Romains 12:17</a:t>
            </a:r>
          </a:p>
          <a:p>
            <a:pPr marL="0" indent="0">
              <a:buNone/>
            </a:pPr>
            <a:r>
              <a:rPr lang="fr-FR" b="1" baseline="30000" dirty="0">
                <a:solidFill>
                  <a:srgbClr val="FF0000"/>
                </a:solidFill>
                <a:latin typeface="Arial Black" pitchFamily="34" charset="0"/>
              </a:rPr>
              <a:t> </a:t>
            </a:r>
            <a:r>
              <a:rPr lang="fr-FR" b="1" dirty="0">
                <a:solidFill>
                  <a:srgbClr val="FF0000"/>
                </a:solidFill>
                <a:latin typeface="Arial Black" pitchFamily="34" charset="0"/>
              </a:rPr>
              <a:t>Ne rendez à personne le mal pour le mal. Recherchez ce qui est bien devant tous les </a:t>
            </a:r>
            <a:r>
              <a:rPr lang="fr-FR" b="1" dirty="0" smtClean="0">
                <a:solidFill>
                  <a:srgbClr val="FF0000"/>
                </a:solidFill>
                <a:latin typeface="Arial Black" pitchFamily="34" charset="0"/>
              </a:rPr>
              <a:t>hommes</a:t>
            </a:r>
            <a:endParaRPr lang="fr-FR" b="1" dirty="0">
              <a:solidFill>
                <a:srgbClr val="FF0000"/>
              </a:solidFill>
              <a:latin typeface="Arial Black" pitchFamily="34" charset="0"/>
            </a:endParaRPr>
          </a:p>
        </p:txBody>
      </p:sp>
    </p:spTree>
    <p:extLst>
      <p:ext uri="{BB962C8B-B14F-4D97-AF65-F5344CB8AC3E}">
        <p14:creationId xmlns:p14="http://schemas.microsoft.com/office/powerpoint/2010/main" val="2365030275"/>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828800"/>
            <a:ext cx="4498847" cy="5029200"/>
          </a:xfrm>
        </p:spPr>
        <p:txBody>
          <a:bodyPr>
            <a:normAutofit fontScale="92500"/>
          </a:bodyPr>
          <a:lstStyle/>
          <a:p>
            <a:r>
              <a:rPr lang="en-US" b="1" dirty="0">
                <a:latin typeface="Arial Black" pitchFamily="34" charset="0"/>
              </a:rPr>
              <a:t>Romans </a:t>
            </a:r>
            <a:r>
              <a:rPr lang="en-US" b="1" dirty="0" smtClean="0">
                <a:latin typeface="Arial Black" pitchFamily="34" charset="0"/>
              </a:rPr>
              <a:t>14:17-19</a:t>
            </a:r>
            <a:endParaRPr lang="en-US" b="1" dirty="0">
              <a:latin typeface="Arial Black" pitchFamily="34" charset="0"/>
            </a:endParaRPr>
          </a:p>
          <a:p>
            <a:r>
              <a:rPr lang="en-US" b="1" baseline="30000" dirty="0">
                <a:latin typeface="Arial Black" pitchFamily="34" charset="0"/>
              </a:rPr>
              <a:t>17 </a:t>
            </a:r>
            <a:r>
              <a:rPr lang="en-US" b="1" dirty="0">
                <a:latin typeface="Arial Black" pitchFamily="34" charset="0"/>
              </a:rPr>
              <a:t>For the kingdom of God is not a matter of eating and drinking, but of righteousness, peace and joy in the Holy Spirit, </a:t>
            </a:r>
            <a:r>
              <a:rPr lang="en-US" b="1" baseline="30000" dirty="0">
                <a:latin typeface="Arial Black" pitchFamily="34" charset="0"/>
              </a:rPr>
              <a:t>18 </a:t>
            </a:r>
            <a:r>
              <a:rPr lang="en-US" b="1" dirty="0">
                <a:latin typeface="Arial Black" pitchFamily="34" charset="0"/>
              </a:rPr>
              <a:t>because anyone who serves Christ in this way is pleasing to God and receives human </a:t>
            </a:r>
            <a:r>
              <a:rPr lang="en-US" b="1" dirty="0" smtClean="0">
                <a:latin typeface="Arial Black" pitchFamily="34" charset="0"/>
              </a:rPr>
              <a:t>approval. </a:t>
            </a:r>
            <a:r>
              <a:rPr lang="en-US" b="1" baseline="30000" dirty="0" smtClean="0">
                <a:latin typeface="Arial Black" pitchFamily="34" charset="0"/>
              </a:rPr>
              <a:t>19</a:t>
            </a:r>
            <a:r>
              <a:rPr lang="en-US" b="1" baseline="30000" dirty="0">
                <a:latin typeface="Arial Black" pitchFamily="34" charset="0"/>
              </a:rPr>
              <a:t> </a:t>
            </a:r>
            <a:r>
              <a:rPr lang="en-US" b="1" dirty="0">
                <a:latin typeface="Arial Black" pitchFamily="34" charset="0"/>
              </a:rPr>
              <a:t>Let us therefore make every effort to do what leads to peace and to mutual edification</a:t>
            </a:r>
            <a:r>
              <a:rPr lang="en-US" b="1" dirty="0" smtClean="0">
                <a:latin typeface="Arial Black" pitchFamily="34" charset="0"/>
              </a:rPr>
              <a:t>.</a:t>
            </a:r>
            <a:endParaRPr lang="en-US" b="1" dirty="0">
              <a:latin typeface="Arial Black" pitchFamily="34" charset="0"/>
            </a:endParaRPr>
          </a:p>
        </p:txBody>
      </p:sp>
      <p:sp>
        <p:nvSpPr>
          <p:cNvPr id="4" name="Content Placeholder 3"/>
          <p:cNvSpPr>
            <a:spLocks noGrp="1"/>
          </p:cNvSpPr>
          <p:nvPr>
            <p:ph sz="quarter" idx="14"/>
          </p:nvPr>
        </p:nvSpPr>
        <p:spPr>
          <a:xfrm>
            <a:off x="4645152" y="1828800"/>
            <a:ext cx="4498848" cy="5029200"/>
          </a:xfrm>
        </p:spPr>
        <p:txBody>
          <a:bodyPr>
            <a:normAutofit fontScale="92500"/>
          </a:bodyPr>
          <a:lstStyle/>
          <a:p>
            <a:r>
              <a:rPr lang="fr-FR" b="1" dirty="0"/>
              <a:t>Romains </a:t>
            </a:r>
            <a:r>
              <a:rPr lang="fr-FR" b="1" dirty="0" smtClean="0"/>
              <a:t>14:17-19</a:t>
            </a:r>
            <a:endParaRPr lang="fr-FR" b="1" dirty="0"/>
          </a:p>
          <a:p>
            <a:r>
              <a:rPr lang="fr-FR" b="1" baseline="30000" dirty="0">
                <a:solidFill>
                  <a:srgbClr val="FF0000"/>
                </a:solidFill>
                <a:latin typeface="Arial Black" pitchFamily="34" charset="0"/>
              </a:rPr>
              <a:t>17 </a:t>
            </a:r>
            <a:r>
              <a:rPr lang="fr-FR" b="1" dirty="0">
                <a:solidFill>
                  <a:srgbClr val="FF0000"/>
                </a:solidFill>
                <a:latin typeface="Arial Black" pitchFamily="34" charset="0"/>
              </a:rPr>
              <a:t>Car le royaume de Dieu, ce n'est pas le manger et le boire, mais la justice, la paix et la joie, par le Saint Esprit.</a:t>
            </a:r>
          </a:p>
          <a:p>
            <a:r>
              <a:rPr lang="fr-FR" b="1" baseline="30000" dirty="0">
                <a:solidFill>
                  <a:srgbClr val="FF0000"/>
                </a:solidFill>
                <a:latin typeface="Arial Black" pitchFamily="34" charset="0"/>
              </a:rPr>
              <a:t>18 </a:t>
            </a:r>
            <a:r>
              <a:rPr lang="fr-FR" b="1" dirty="0">
                <a:solidFill>
                  <a:srgbClr val="FF0000"/>
                </a:solidFill>
                <a:latin typeface="Arial Black" pitchFamily="34" charset="0"/>
              </a:rPr>
              <a:t>Celui qui sert Christ de cette manière est agréable à Dieu et approuvé des hommes.</a:t>
            </a:r>
          </a:p>
          <a:p>
            <a:r>
              <a:rPr lang="fr-FR" b="1" baseline="30000" dirty="0">
                <a:solidFill>
                  <a:srgbClr val="FF0000"/>
                </a:solidFill>
                <a:latin typeface="Arial Black" pitchFamily="34" charset="0"/>
              </a:rPr>
              <a:t>19 </a:t>
            </a:r>
            <a:r>
              <a:rPr lang="fr-FR" b="1" dirty="0">
                <a:solidFill>
                  <a:srgbClr val="FF0000"/>
                </a:solidFill>
                <a:latin typeface="Arial Black" pitchFamily="34" charset="0"/>
              </a:rPr>
              <a:t>Ainsi donc, recherchons ce qui contribue à la paix et à l'édification mutuelle</a:t>
            </a:r>
            <a:r>
              <a:rPr lang="fr-FR" b="1" dirty="0" smtClean="0">
                <a:solidFill>
                  <a:srgbClr val="FF0000"/>
                </a:solidFill>
                <a:latin typeface="Arial Black" pitchFamily="34" charset="0"/>
              </a:rPr>
              <a:t>.</a:t>
            </a:r>
            <a:endParaRPr lang="fr-FR" b="1" dirty="0">
              <a:solidFill>
                <a:srgbClr val="FF0000"/>
              </a:solidFill>
              <a:latin typeface="Arial Black" pitchFamily="34" charset="0"/>
            </a:endParaRPr>
          </a:p>
        </p:txBody>
      </p:sp>
    </p:spTree>
    <p:extLst>
      <p:ext uri="{BB962C8B-B14F-4D97-AF65-F5344CB8AC3E}">
        <p14:creationId xmlns:p14="http://schemas.microsoft.com/office/powerpoint/2010/main" val="282488905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828800"/>
            <a:ext cx="4498847" cy="5029200"/>
          </a:xfrm>
        </p:spPr>
        <p:txBody>
          <a:bodyPr>
            <a:normAutofit fontScale="92500" lnSpcReduction="20000"/>
          </a:bodyPr>
          <a:lstStyle/>
          <a:p>
            <a:r>
              <a:rPr lang="en-US" b="1" dirty="0">
                <a:latin typeface="Arial Black" pitchFamily="34" charset="0"/>
              </a:rPr>
              <a:t>1 Corinthians 7:15</a:t>
            </a:r>
          </a:p>
          <a:p>
            <a:pPr marL="0" indent="0">
              <a:buNone/>
            </a:pPr>
            <a:r>
              <a:rPr lang="en-US" b="1" baseline="30000" dirty="0" smtClean="0">
                <a:latin typeface="Arial Black" pitchFamily="34" charset="0"/>
              </a:rPr>
              <a:t>15</a:t>
            </a:r>
            <a:r>
              <a:rPr lang="en-US" b="1" baseline="30000" dirty="0">
                <a:latin typeface="Arial Black" pitchFamily="34" charset="0"/>
              </a:rPr>
              <a:t> </a:t>
            </a:r>
            <a:r>
              <a:rPr lang="en-US" b="1" dirty="0">
                <a:latin typeface="Arial Black" pitchFamily="34" charset="0"/>
              </a:rPr>
              <a:t>But if the unbeliever leaves, let it be so. The brother or the sister is not bound in such circumstances; God has called us to live in peace</a:t>
            </a:r>
            <a:r>
              <a:rPr lang="en-US" b="1" dirty="0" smtClean="0">
                <a:latin typeface="Arial Black" pitchFamily="34" charset="0"/>
              </a:rPr>
              <a:t>.</a:t>
            </a:r>
          </a:p>
          <a:p>
            <a:r>
              <a:rPr lang="en-US" b="1" dirty="0">
                <a:latin typeface="Arial Black" pitchFamily="34" charset="0"/>
              </a:rPr>
              <a:t>2 Corinthians 13:11</a:t>
            </a:r>
          </a:p>
          <a:p>
            <a:pPr marL="0" indent="0">
              <a:buNone/>
            </a:pPr>
            <a:r>
              <a:rPr lang="en-US" b="1" dirty="0" smtClean="0">
                <a:latin typeface="Arial Black" pitchFamily="34" charset="0"/>
              </a:rPr>
              <a:t>Final </a:t>
            </a:r>
            <a:r>
              <a:rPr lang="en-US" b="1" dirty="0">
                <a:latin typeface="Arial Black" pitchFamily="34" charset="0"/>
              </a:rPr>
              <a:t>Greetings</a:t>
            </a:r>
          </a:p>
          <a:p>
            <a:pPr marL="0" indent="0">
              <a:buNone/>
            </a:pPr>
            <a:r>
              <a:rPr lang="en-US" b="1" baseline="30000" dirty="0">
                <a:latin typeface="Arial Black" pitchFamily="34" charset="0"/>
              </a:rPr>
              <a:t> </a:t>
            </a:r>
            <a:r>
              <a:rPr lang="en-US" b="1" dirty="0">
                <a:latin typeface="Arial Black" pitchFamily="34" charset="0"/>
              </a:rPr>
              <a:t>Finally, brothers and sisters, rejoice! Strive for full restoration, encourage one another, be of one mind, live in peace. And the God of love and peace will be with you</a:t>
            </a:r>
            <a:r>
              <a:rPr lang="en-US" b="1" dirty="0" smtClean="0">
                <a:latin typeface="Arial Black" pitchFamily="34" charset="0"/>
              </a:rPr>
              <a:t>.</a:t>
            </a:r>
            <a:endParaRPr lang="en-US" b="1" dirty="0">
              <a:latin typeface="Arial Black" pitchFamily="34" charset="0"/>
            </a:endParaRPr>
          </a:p>
        </p:txBody>
      </p:sp>
      <p:sp>
        <p:nvSpPr>
          <p:cNvPr id="4" name="Content Placeholder 3"/>
          <p:cNvSpPr>
            <a:spLocks noGrp="1"/>
          </p:cNvSpPr>
          <p:nvPr>
            <p:ph sz="quarter" idx="14"/>
          </p:nvPr>
        </p:nvSpPr>
        <p:spPr>
          <a:xfrm>
            <a:off x="4645152" y="1828800"/>
            <a:ext cx="4498848" cy="5029200"/>
          </a:xfrm>
        </p:spPr>
        <p:txBody>
          <a:bodyPr>
            <a:normAutofit fontScale="92500"/>
          </a:bodyPr>
          <a:lstStyle/>
          <a:p>
            <a:r>
              <a:rPr lang="fr-FR" b="1" dirty="0"/>
              <a:t>1 Corinthiens 7:15</a:t>
            </a:r>
          </a:p>
          <a:p>
            <a:pPr marL="0" indent="0">
              <a:buNone/>
            </a:pPr>
            <a:r>
              <a:rPr lang="fr-FR" b="1" dirty="0" smtClean="0">
                <a:solidFill>
                  <a:srgbClr val="FF0000"/>
                </a:solidFill>
                <a:latin typeface="Arial Black" pitchFamily="34" charset="0"/>
              </a:rPr>
              <a:t>Si </a:t>
            </a:r>
            <a:r>
              <a:rPr lang="fr-FR" b="1" dirty="0">
                <a:solidFill>
                  <a:srgbClr val="FF0000"/>
                </a:solidFill>
                <a:latin typeface="Arial Black" pitchFamily="34" charset="0"/>
              </a:rPr>
              <a:t>le non-croyant se sépare, qu'il se sépare; le frère ou la </a:t>
            </a:r>
            <a:r>
              <a:rPr lang="fr-FR" b="1" dirty="0" err="1">
                <a:solidFill>
                  <a:srgbClr val="FF0000"/>
                </a:solidFill>
                <a:latin typeface="Arial Black" pitchFamily="34" charset="0"/>
              </a:rPr>
              <a:t>soeur</a:t>
            </a:r>
            <a:r>
              <a:rPr lang="fr-FR" b="1" dirty="0">
                <a:solidFill>
                  <a:srgbClr val="FF0000"/>
                </a:solidFill>
                <a:latin typeface="Arial Black" pitchFamily="34" charset="0"/>
              </a:rPr>
              <a:t> ne sont pas liés dans ces cas-là. Dieu nous a </a:t>
            </a:r>
            <a:r>
              <a:rPr lang="fr-FR" b="1" dirty="0" smtClean="0">
                <a:solidFill>
                  <a:srgbClr val="FF0000"/>
                </a:solidFill>
                <a:latin typeface="Arial Black" pitchFamily="34" charset="0"/>
              </a:rPr>
              <a:t>appelés </a:t>
            </a:r>
            <a:r>
              <a:rPr lang="fr-FR" b="1" dirty="0">
                <a:solidFill>
                  <a:srgbClr val="FF0000"/>
                </a:solidFill>
                <a:latin typeface="Arial Black" pitchFamily="34" charset="0"/>
              </a:rPr>
              <a:t>à vivre en </a:t>
            </a:r>
            <a:r>
              <a:rPr lang="fr-FR" b="1" dirty="0" smtClean="0">
                <a:solidFill>
                  <a:srgbClr val="FF0000"/>
                </a:solidFill>
                <a:latin typeface="Arial Black" pitchFamily="34" charset="0"/>
              </a:rPr>
              <a:t>paix</a:t>
            </a:r>
          </a:p>
          <a:p>
            <a:r>
              <a:rPr lang="fr-FR" b="1" dirty="0">
                <a:solidFill>
                  <a:srgbClr val="FF0000"/>
                </a:solidFill>
                <a:latin typeface="Arial Black" pitchFamily="34" charset="0"/>
              </a:rPr>
              <a:t>2 Corinthiens 13:11</a:t>
            </a:r>
          </a:p>
          <a:p>
            <a:pPr marL="0" indent="0">
              <a:buNone/>
            </a:pPr>
            <a:r>
              <a:rPr lang="fr-FR" b="1" dirty="0" smtClean="0">
                <a:solidFill>
                  <a:srgbClr val="FF0000"/>
                </a:solidFill>
                <a:latin typeface="Arial Black" pitchFamily="34" charset="0"/>
              </a:rPr>
              <a:t>Au </a:t>
            </a:r>
            <a:r>
              <a:rPr lang="fr-FR" b="1" dirty="0">
                <a:solidFill>
                  <a:srgbClr val="FF0000"/>
                </a:solidFill>
                <a:latin typeface="Arial Black" pitchFamily="34" charset="0"/>
              </a:rPr>
              <a:t>reste, frères, soyez dans la joie, perfectionnez-vous, consolez-vous, ayez un même sentiment, vivez en paix; et le Dieu d'amour et de paix sera avec vous</a:t>
            </a:r>
            <a:r>
              <a:rPr lang="fr-FR" b="1" dirty="0" smtClean="0">
                <a:solidFill>
                  <a:srgbClr val="FF0000"/>
                </a:solidFill>
                <a:latin typeface="Arial Black" pitchFamily="34" charset="0"/>
              </a:rPr>
              <a:t>.</a:t>
            </a:r>
            <a:endParaRPr lang="fr-FR" b="1" dirty="0">
              <a:solidFill>
                <a:srgbClr val="FF0000"/>
              </a:solidFill>
              <a:latin typeface="Arial Black" pitchFamily="34" charset="0"/>
            </a:endParaRPr>
          </a:p>
        </p:txBody>
      </p:sp>
    </p:spTree>
    <p:extLst>
      <p:ext uri="{BB962C8B-B14F-4D97-AF65-F5344CB8AC3E}">
        <p14:creationId xmlns:p14="http://schemas.microsoft.com/office/powerpoint/2010/main" val="215545773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828800"/>
            <a:ext cx="4498847" cy="5029200"/>
          </a:xfrm>
        </p:spPr>
        <p:txBody>
          <a:bodyPr>
            <a:normAutofit/>
          </a:bodyPr>
          <a:lstStyle/>
          <a:p>
            <a:r>
              <a:rPr lang="en-US" sz="2800" b="1" dirty="0">
                <a:latin typeface="Arial Black" pitchFamily="34" charset="0"/>
              </a:rPr>
              <a:t>Isaiah 9:6</a:t>
            </a:r>
          </a:p>
          <a:p>
            <a:pPr marL="0" indent="0">
              <a:buNone/>
            </a:pPr>
            <a:r>
              <a:rPr lang="en-US" sz="2800" b="1" dirty="0" smtClean="0">
                <a:latin typeface="Arial Black" pitchFamily="34" charset="0"/>
              </a:rPr>
              <a:t>For </a:t>
            </a:r>
            <a:r>
              <a:rPr lang="en-US" sz="2800" b="1" dirty="0">
                <a:latin typeface="Arial Black" pitchFamily="34" charset="0"/>
              </a:rPr>
              <a:t>to us a child is </a:t>
            </a:r>
            <a:r>
              <a:rPr lang="en-US" sz="2800" b="1" dirty="0" smtClean="0">
                <a:latin typeface="Arial Black" pitchFamily="34" charset="0"/>
              </a:rPr>
              <a:t>born, to </a:t>
            </a:r>
            <a:r>
              <a:rPr lang="en-US" sz="2800" b="1" dirty="0">
                <a:latin typeface="Arial Black" pitchFamily="34" charset="0"/>
              </a:rPr>
              <a:t>us a son is </a:t>
            </a:r>
            <a:r>
              <a:rPr lang="en-US" sz="2800" b="1" dirty="0" smtClean="0">
                <a:latin typeface="Arial Black" pitchFamily="34" charset="0"/>
              </a:rPr>
              <a:t>given, and </a:t>
            </a:r>
            <a:r>
              <a:rPr lang="en-US" sz="2800" b="1" dirty="0">
                <a:latin typeface="Arial Black" pitchFamily="34" charset="0"/>
              </a:rPr>
              <a:t>the government will be on his </a:t>
            </a:r>
            <a:r>
              <a:rPr lang="en-US" sz="2800" b="1" dirty="0" smtClean="0">
                <a:latin typeface="Arial Black" pitchFamily="34" charset="0"/>
              </a:rPr>
              <a:t>shoulders. And </a:t>
            </a:r>
            <a:r>
              <a:rPr lang="en-US" sz="2800" b="1" dirty="0">
                <a:latin typeface="Arial Black" pitchFamily="34" charset="0"/>
              </a:rPr>
              <a:t>he will be </a:t>
            </a:r>
            <a:r>
              <a:rPr lang="en-US" sz="2800" b="1" dirty="0" smtClean="0">
                <a:latin typeface="Arial Black" pitchFamily="34" charset="0"/>
              </a:rPr>
              <a:t>called Wonderful </a:t>
            </a:r>
            <a:r>
              <a:rPr lang="en-US" sz="2800" b="1" dirty="0">
                <a:latin typeface="Arial Black" pitchFamily="34" charset="0"/>
              </a:rPr>
              <a:t>Counselor, Mighty </a:t>
            </a:r>
            <a:r>
              <a:rPr lang="en-US" sz="2800" b="1" dirty="0" smtClean="0">
                <a:latin typeface="Arial Black" pitchFamily="34" charset="0"/>
              </a:rPr>
              <a:t>God, Everlasting </a:t>
            </a:r>
            <a:r>
              <a:rPr lang="en-US" sz="2800" b="1" dirty="0">
                <a:latin typeface="Arial Black" pitchFamily="34" charset="0"/>
              </a:rPr>
              <a:t>Father, Prince of Peace</a:t>
            </a:r>
            <a:r>
              <a:rPr lang="en-US" sz="2800" b="1" dirty="0" smtClean="0">
                <a:latin typeface="Arial Black" pitchFamily="34" charset="0"/>
              </a:rPr>
              <a:t>.</a:t>
            </a:r>
            <a:endParaRPr lang="en-US" sz="2800" b="1" dirty="0">
              <a:latin typeface="Arial Black" pitchFamily="34" charset="0"/>
            </a:endParaRPr>
          </a:p>
        </p:txBody>
      </p:sp>
      <p:sp>
        <p:nvSpPr>
          <p:cNvPr id="4" name="Content Placeholder 3"/>
          <p:cNvSpPr>
            <a:spLocks noGrp="1"/>
          </p:cNvSpPr>
          <p:nvPr>
            <p:ph sz="quarter" idx="14"/>
          </p:nvPr>
        </p:nvSpPr>
        <p:spPr>
          <a:xfrm>
            <a:off x="4645152" y="1828800"/>
            <a:ext cx="4498848" cy="5029200"/>
          </a:xfrm>
        </p:spPr>
        <p:txBody>
          <a:bodyPr>
            <a:normAutofit/>
          </a:bodyPr>
          <a:lstStyle/>
          <a:p>
            <a:r>
              <a:rPr lang="fr-FR" sz="2800" b="1" dirty="0">
                <a:solidFill>
                  <a:srgbClr val="FF0000"/>
                </a:solidFill>
                <a:latin typeface="Arial Black" pitchFamily="34" charset="0"/>
              </a:rPr>
              <a:t>Ésaïe 9:6</a:t>
            </a:r>
          </a:p>
          <a:p>
            <a:pPr marL="0" indent="0">
              <a:buNone/>
            </a:pPr>
            <a:r>
              <a:rPr lang="fr-FR" sz="2800" b="1" dirty="0" smtClean="0">
                <a:solidFill>
                  <a:srgbClr val="FF0000"/>
                </a:solidFill>
                <a:latin typeface="Arial Black" pitchFamily="34" charset="0"/>
              </a:rPr>
              <a:t>Car </a:t>
            </a:r>
            <a:r>
              <a:rPr lang="fr-FR" sz="2800" b="1" dirty="0">
                <a:solidFill>
                  <a:srgbClr val="FF0000"/>
                </a:solidFill>
                <a:latin typeface="Arial Black" pitchFamily="34" charset="0"/>
              </a:rPr>
              <a:t>un enfant nous est né, un fils nous est donné, Et la domination reposera sur son épaule; On l'appellera Admirable, Conseiller, Dieu puissant, Père éternel, Prince de la paix</a:t>
            </a:r>
            <a:r>
              <a:rPr lang="fr-FR" sz="2800" b="1" dirty="0" smtClean="0">
                <a:solidFill>
                  <a:srgbClr val="FF0000"/>
                </a:solidFill>
                <a:latin typeface="Arial Black" pitchFamily="34" charset="0"/>
              </a:rPr>
              <a:t>.</a:t>
            </a:r>
            <a:endParaRPr lang="fr-FR" sz="2800" b="1" dirty="0">
              <a:solidFill>
                <a:srgbClr val="FF0000"/>
              </a:solidFill>
              <a:latin typeface="Arial Black" pitchFamily="34" charset="0"/>
            </a:endParaRPr>
          </a:p>
        </p:txBody>
      </p:sp>
    </p:spTree>
    <p:extLst>
      <p:ext uri="{BB962C8B-B14F-4D97-AF65-F5344CB8AC3E}">
        <p14:creationId xmlns:p14="http://schemas.microsoft.com/office/powerpoint/2010/main" val="52425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828800"/>
            <a:ext cx="4498847" cy="5029200"/>
          </a:xfrm>
        </p:spPr>
        <p:txBody>
          <a:bodyPr>
            <a:noAutofit/>
          </a:bodyPr>
          <a:lstStyle/>
          <a:p>
            <a:r>
              <a:rPr lang="en-US" sz="3100" b="1" dirty="0">
                <a:latin typeface="Arial Black" pitchFamily="34" charset="0"/>
              </a:rPr>
              <a:t>Hebrews 12:14</a:t>
            </a:r>
          </a:p>
          <a:p>
            <a:pPr marL="0" indent="0">
              <a:buNone/>
            </a:pPr>
            <a:r>
              <a:rPr lang="en-US" sz="3100" b="1" dirty="0" smtClean="0">
                <a:latin typeface="Arial Black" pitchFamily="34" charset="0"/>
              </a:rPr>
              <a:t>Warning </a:t>
            </a:r>
            <a:r>
              <a:rPr lang="en-US" sz="3100" b="1" dirty="0">
                <a:latin typeface="Arial Black" pitchFamily="34" charset="0"/>
              </a:rPr>
              <a:t>and Encouragement</a:t>
            </a:r>
          </a:p>
          <a:p>
            <a:pPr marL="0" indent="0">
              <a:buNone/>
            </a:pPr>
            <a:r>
              <a:rPr lang="en-US" sz="3100" b="1" dirty="0" smtClean="0">
                <a:latin typeface="Arial Black" pitchFamily="34" charset="0"/>
              </a:rPr>
              <a:t>14Make </a:t>
            </a:r>
            <a:r>
              <a:rPr lang="en-US" sz="3100" b="1" dirty="0">
                <a:latin typeface="Arial Black" pitchFamily="34" charset="0"/>
              </a:rPr>
              <a:t>every effort to live in peace with everyone and to be holy; without holiness no one will see the Lord</a:t>
            </a:r>
            <a:r>
              <a:rPr lang="en-US" sz="3100" b="1" dirty="0" smtClean="0">
                <a:latin typeface="Arial Black" pitchFamily="34" charset="0"/>
              </a:rPr>
              <a:t>.</a:t>
            </a:r>
            <a:endParaRPr lang="en-US" sz="3100" b="1" dirty="0">
              <a:latin typeface="Arial Black" pitchFamily="34" charset="0"/>
            </a:endParaRPr>
          </a:p>
        </p:txBody>
      </p:sp>
      <p:sp>
        <p:nvSpPr>
          <p:cNvPr id="4" name="Content Placeholder 3"/>
          <p:cNvSpPr>
            <a:spLocks noGrp="1"/>
          </p:cNvSpPr>
          <p:nvPr>
            <p:ph sz="quarter" idx="14"/>
          </p:nvPr>
        </p:nvSpPr>
        <p:spPr>
          <a:xfrm>
            <a:off x="4645152" y="1828800"/>
            <a:ext cx="4498848" cy="5029200"/>
          </a:xfrm>
        </p:spPr>
        <p:txBody>
          <a:bodyPr>
            <a:noAutofit/>
          </a:bodyPr>
          <a:lstStyle/>
          <a:p>
            <a:r>
              <a:rPr lang="fr-FR" sz="3400" b="1" dirty="0">
                <a:solidFill>
                  <a:srgbClr val="FF0000"/>
                </a:solidFill>
                <a:latin typeface="Arial Black" pitchFamily="34" charset="0"/>
              </a:rPr>
              <a:t>Hébreux 12:14</a:t>
            </a:r>
          </a:p>
          <a:p>
            <a:pPr marL="0" indent="0">
              <a:buNone/>
            </a:pPr>
            <a:r>
              <a:rPr lang="fr-FR" sz="3400" b="1" baseline="30000" dirty="0" smtClean="0">
                <a:solidFill>
                  <a:srgbClr val="FF0000"/>
                </a:solidFill>
                <a:latin typeface="Arial Black" pitchFamily="34" charset="0"/>
              </a:rPr>
              <a:t>14</a:t>
            </a:r>
            <a:r>
              <a:rPr lang="fr-FR" sz="3400" b="1" baseline="30000" dirty="0">
                <a:solidFill>
                  <a:srgbClr val="FF0000"/>
                </a:solidFill>
                <a:latin typeface="Arial Black" pitchFamily="34" charset="0"/>
              </a:rPr>
              <a:t> </a:t>
            </a:r>
            <a:r>
              <a:rPr lang="fr-FR" sz="3400" b="1" dirty="0">
                <a:solidFill>
                  <a:srgbClr val="FF0000"/>
                </a:solidFill>
                <a:latin typeface="Arial Black" pitchFamily="34" charset="0"/>
              </a:rPr>
              <a:t>Recherchez la paix avec tous, et la sanctification, sans laquelle personne ne verra le Seigneur</a:t>
            </a:r>
            <a:r>
              <a:rPr lang="fr-FR" sz="3400" b="1" dirty="0" smtClean="0">
                <a:solidFill>
                  <a:srgbClr val="FF0000"/>
                </a:solidFill>
                <a:latin typeface="Arial Black" pitchFamily="34" charset="0"/>
              </a:rPr>
              <a:t>.</a:t>
            </a:r>
            <a:endParaRPr lang="fr-FR" sz="3400" b="1" dirty="0">
              <a:solidFill>
                <a:srgbClr val="FF0000"/>
              </a:solidFill>
              <a:latin typeface="Arial Black" pitchFamily="34" charset="0"/>
            </a:endParaRPr>
          </a:p>
        </p:txBody>
      </p:sp>
    </p:spTree>
    <p:extLst>
      <p:ext uri="{BB962C8B-B14F-4D97-AF65-F5344CB8AC3E}">
        <p14:creationId xmlns:p14="http://schemas.microsoft.com/office/powerpoint/2010/main" val="158369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0"/>
            <a:ext cx="9144000" cy="1252728"/>
          </a:xfrm>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295400"/>
            <a:ext cx="4498847" cy="5562600"/>
          </a:xfrm>
        </p:spPr>
        <p:txBody>
          <a:bodyPr>
            <a:normAutofit/>
          </a:bodyPr>
          <a:lstStyle/>
          <a:p>
            <a:r>
              <a:rPr lang="en-US" b="1" dirty="0"/>
              <a:t>Mark </a:t>
            </a:r>
            <a:r>
              <a:rPr lang="en-US" b="1" dirty="0" smtClean="0"/>
              <a:t>4:35-39</a:t>
            </a:r>
            <a:endParaRPr lang="en-US" b="1" dirty="0"/>
          </a:p>
          <a:p>
            <a:r>
              <a:rPr lang="en-US" b="1" dirty="0"/>
              <a:t>Jesus Calms the Storm</a:t>
            </a:r>
          </a:p>
          <a:p>
            <a:r>
              <a:rPr lang="en-US" b="1" baseline="30000" dirty="0"/>
              <a:t>35 </a:t>
            </a:r>
            <a:r>
              <a:rPr lang="en-US" b="1" dirty="0"/>
              <a:t>That day when evening came, he said to his disciples, “Let us go over to the other side.” </a:t>
            </a:r>
            <a:r>
              <a:rPr lang="en-US" b="1" baseline="30000" dirty="0"/>
              <a:t>36 </a:t>
            </a:r>
            <a:r>
              <a:rPr lang="en-US" b="1" dirty="0"/>
              <a:t>Leaving the crowd behind, they took him along, just as he was, in the boat. There were also other boats with him. </a:t>
            </a:r>
            <a:r>
              <a:rPr lang="en-US" b="1" baseline="30000" dirty="0"/>
              <a:t>37 </a:t>
            </a:r>
            <a:r>
              <a:rPr lang="en-US" b="1" dirty="0"/>
              <a:t>A furious squall came up, and the waves broke over the boat, so that it was nearly swamped. </a:t>
            </a:r>
          </a:p>
        </p:txBody>
      </p:sp>
      <p:sp>
        <p:nvSpPr>
          <p:cNvPr id="4" name="Content Placeholder 3"/>
          <p:cNvSpPr>
            <a:spLocks noGrp="1"/>
          </p:cNvSpPr>
          <p:nvPr>
            <p:ph sz="quarter" idx="14"/>
          </p:nvPr>
        </p:nvSpPr>
        <p:spPr>
          <a:xfrm>
            <a:off x="4645152" y="1295400"/>
            <a:ext cx="4498848" cy="5562600"/>
          </a:xfrm>
        </p:spPr>
        <p:txBody>
          <a:bodyPr>
            <a:normAutofit/>
          </a:bodyPr>
          <a:lstStyle/>
          <a:p>
            <a:r>
              <a:rPr lang="fr-FR" b="1" dirty="0"/>
              <a:t>Marc </a:t>
            </a:r>
            <a:r>
              <a:rPr lang="fr-FR" b="1" dirty="0" smtClean="0"/>
              <a:t>4:35-39</a:t>
            </a:r>
            <a:endParaRPr lang="fr-FR" b="1" dirty="0"/>
          </a:p>
          <a:p>
            <a:r>
              <a:rPr lang="fr-FR" b="1" baseline="30000" dirty="0">
                <a:solidFill>
                  <a:srgbClr val="FF0000"/>
                </a:solidFill>
              </a:rPr>
              <a:t>35 </a:t>
            </a:r>
            <a:r>
              <a:rPr lang="fr-FR" b="1" dirty="0">
                <a:solidFill>
                  <a:srgbClr val="FF0000"/>
                </a:solidFill>
              </a:rPr>
              <a:t>Ce même jour, sur le soir, Jésus leur dit: Passons à l'autre bord.</a:t>
            </a:r>
          </a:p>
          <a:p>
            <a:r>
              <a:rPr lang="fr-FR" b="1" baseline="30000" dirty="0">
                <a:solidFill>
                  <a:srgbClr val="FF0000"/>
                </a:solidFill>
              </a:rPr>
              <a:t>36 </a:t>
            </a:r>
            <a:r>
              <a:rPr lang="fr-FR" b="1" dirty="0">
                <a:solidFill>
                  <a:srgbClr val="FF0000"/>
                </a:solidFill>
              </a:rPr>
              <a:t>Après avoir renvoyé la foule, ils l'emmenèrent dans la barque où il se trouvait; il y avait aussi d'autres barques avec lui.</a:t>
            </a:r>
          </a:p>
          <a:p>
            <a:r>
              <a:rPr lang="fr-FR" b="1" baseline="30000" dirty="0">
                <a:solidFill>
                  <a:srgbClr val="FF0000"/>
                </a:solidFill>
              </a:rPr>
              <a:t>37 </a:t>
            </a:r>
            <a:r>
              <a:rPr lang="fr-FR" b="1" dirty="0">
                <a:solidFill>
                  <a:srgbClr val="FF0000"/>
                </a:solidFill>
              </a:rPr>
              <a:t>Il s'éleva un grand tourbillon, et les flots se jetaient dans la barque, au point qu'elle se remplissait déjà</a:t>
            </a:r>
            <a:r>
              <a:rPr lang="fr-FR" b="1" dirty="0" smtClean="0">
                <a:solidFill>
                  <a:srgbClr val="FF0000"/>
                </a:solidFill>
              </a:rPr>
              <a:t>.</a:t>
            </a:r>
            <a:endParaRPr lang="fr-FR" b="1" dirty="0">
              <a:solidFill>
                <a:srgbClr val="FF0000"/>
              </a:solidFill>
            </a:endParaRPr>
          </a:p>
        </p:txBody>
      </p:sp>
    </p:spTree>
    <p:extLst>
      <p:ext uri="{BB962C8B-B14F-4D97-AF65-F5344CB8AC3E}">
        <p14:creationId xmlns:p14="http://schemas.microsoft.com/office/powerpoint/2010/main" val="2445606120"/>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 y="0"/>
            <a:ext cx="9144000" cy="1252728"/>
          </a:xfrm>
        </p:spPr>
        <p:txBody>
          <a:bodyPr/>
          <a:lstStyle/>
          <a:p>
            <a:r>
              <a:rPr lang="en-US" sz="3500" b="1" dirty="0">
                <a:solidFill>
                  <a:srgbClr val="FF0000"/>
                </a:solidFill>
                <a:latin typeface="Algerian" pitchFamily="82" charset="0"/>
              </a:rPr>
              <a:t>THE FRUIT OF THE SPIRIT IS:</a:t>
            </a:r>
            <a:br>
              <a:rPr lang="en-US" sz="3500" b="1" dirty="0">
                <a:solidFill>
                  <a:srgbClr val="FF0000"/>
                </a:solidFill>
                <a:latin typeface="Algerian" pitchFamily="82" charset="0"/>
              </a:rPr>
            </a:br>
            <a:r>
              <a:rPr lang="en-US" sz="35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828800"/>
            <a:ext cx="4498847" cy="5029200"/>
          </a:xfrm>
        </p:spPr>
        <p:txBody>
          <a:bodyPr>
            <a:normAutofit/>
          </a:bodyPr>
          <a:lstStyle/>
          <a:p>
            <a:r>
              <a:rPr lang="en-US" b="1" baseline="30000" dirty="0" smtClean="0">
                <a:latin typeface="Arial Black" pitchFamily="34" charset="0"/>
              </a:rPr>
              <a:t>38</a:t>
            </a:r>
            <a:r>
              <a:rPr lang="en-US" b="1" baseline="30000" dirty="0">
                <a:latin typeface="Arial Black" pitchFamily="34" charset="0"/>
              </a:rPr>
              <a:t> </a:t>
            </a:r>
            <a:r>
              <a:rPr lang="en-US" b="1" dirty="0">
                <a:latin typeface="Arial Black" pitchFamily="34" charset="0"/>
              </a:rPr>
              <a:t>Jesus was in the stern, sleeping on a cushion. The disciples woke him and said to him, “Teacher, don’t you care if we drown?”</a:t>
            </a:r>
          </a:p>
          <a:p>
            <a:r>
              <a:rPr lang="en-US" b="1" baseline="30000" dirty="0">
                <a:latin typeface="Arial Black" pitchFamily="34" charset="0"/>
              </a:rPr>
              <a:t>39 </a:t>
            </a:r>
            <a:r>
              <a:rPr lang="en-US" b="1" dirty="0">
                <a:latin typeface="Arial Black" pitchFamily="34" charset="0"/>
              </a:rPr>
              <a:t>He got up, rebuked the wind and said to the waves, “Quiet! Be still!” Then the wind died down and it was completely calm</a:t>
            </a:r>
            <a:r>
              <a:rPr lang="en-US" b="1" dirty="0" smtClean="0">
                <a:latin typeface="Arial Black" pitchFamily="34" charset="0"/>
              </a:rPr>
              <a:t>.</a:t>
            </a:r>
            <a:endParaRPr lang="en-US" b="1" dirty="0">
              <a:latin typeface="Arial Black" pitchFamily="34" charset="0"/>
            </a:endParaRPr>
          </a:p>
        </p:txBody>
      </p:sp>
      <p:sp>
        <p:nvSpPr>
          <p:cNvPr id="4" name="Content Placeholder 3"/>
          <p:cNvSpPr>
            <a:spLocks noGrp="1"/>
          </p:cNvSpPr>
          <p:nvPr>
            <p:ph sz="quarter" idx="14"/>
          </p:nvPr>
        </p:nvSpPr>
        <p:spPr>
          <a:xfrm>
            <a:off x="4645152" y="1828800"/>
            <a:ext cx="4498848" cy="5029200"/>
          </a:xfrm>
        </p:spPr>
        <p:txBody>
          <a:bodyPr>
            <a:normAutofit/>
          </a:bodyPr>
          <a:lstStyle/>
          <a:p>
            <a:r>
              <a:rPr lang="fr-FR" b="1" baseline="30000" dirty="0" smtClean="0">
                <a:solidFill>
                  <a:srgbClr val="FF0000"/>
                </a:solidFill>
                <a:latin typeface="Arial Black" pitchFamily="34" charset="0"/>
              </a:rPr>
              <a:t>38</a:t>
            </a:r>
            <a:r>
              <a:rPr lang="fr-FR" b="1" baseline="30000" dirty="0">
                <a:solidFill>
                  <a:srgbClr val="FF0000"/>
                </a:solidFill>
                <a:latin typeface="Arial Black" pitchFamily="34" charset="0"/>
              </a:rPr>
              <a:t> </a:t>
            </a:r>
            <a:r>
              <a:rPr lang="fr-FR" b="1" dirty="0">
                <a:solidFill>
                  <a:srgbClr val="FF0000"/>
                </a:solidFill>
                <a:latin typeface="Arial Black" pitchFamily="34" charset="0"/>
              </a:rPr>
              <a:t>Et lui, il dormait à la poupe sur le coussin. Ils le réveillèrent, et lui dirent: Maître, ne t'inquiètes-tu pas de ce que nous périssons?</a:t>
            </a:r>
          </a:p>
          <a:p>
            <a:r>
              <a:rPr lang="fr-FR" b="1" baseline="30000" dirty="0">
                <a:solidFill>
                  <a:srgbClr val="FF0000"/>
                </a:solidFill>
                <a:latin typeface="Arial Black" pitchFamily="34" charset="0"/>
              </a:rPr>
              <a:t>39 </a:t>
            </a:r>
            <a:r>
              <a:rPr lang="fr-FR" b="1" dirty="0">
                <a:solidFill>
                  <a:srgbClr val="FF0000"/>
                </a:solidFill>
                <a:latin typeface="Arial Black" pitchFamily="34" charset="0"/>
              </a:rPr>
              <a:t>S'étant réveillé, il menaça le vent, et dit à la mer: Silence! tais-toi! Et le vent cessa, et il y eut un grand calme</a:t>
            </a:r>
            <a:r>
              <a:rPr lang="fr-FR" b="1" dirty="0" smtClean="0">
                <a:solidFill>
                  <a:srgbClr val="FF0000"/>
                </a:solidFill>
                <a:latin typeface="Arial Black" pitchFamily="34" charset="0"/>
              </a:rPr>
              <a:t>.</a:t>
            </a:r>
            <a:endParaRPr lang="fr-FR" b="1" dirty="0">
              <a:solidFill>
                <a:srgbClr val="FF0000"/>
              </a:solidFill>
              <a:latin typeface="Arial Black" pitchFamily="34" charset="0"/>
            </a:endParaRPr>
          </a:p>
        </p:txBody>
      </p:sp>
    </p:spTree>
    <p:extLst>
      <p:ext uri="{BB962C8B-B14F-4D97-AF65-F5344CB8AC3E}">
        <p14:creationId xmlns:p14="http://schemas.microsoft.com/office/powerpoint/2010/main" val="2002606372"/>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28800"/>
            <a:ext cx="9143999" cy="5029199"/>
          </a:xfrm>
        </p:spPr>
        <p:txBody>
          <a:bodyPr/>
          <a:lstStyle/>
          <a:p>
            <a:pPr algn="ctr"/>
            <a:r>
              <a:rPr lang="en-US" b="1" u="sng" dirty="0" smtClean="0"/>
              <a:t>LET SING THIS SONGS TOGETHER.</a:t>
            </a:r>
          </a:p>
          <a:p>
            <a:r>
              <a:rPr lang="en-US" b="1" dirty="0" smtClean="0"/>
              <a:t>I KNOW THE MASTER OF THE WIND.</a:t>
            </a:r>
          </a:p>
          <a:p>
            <a:pPr algn="ctr"/>
            <a:r>
              <a:rPr lang="en-US" b="1" dirty="0" smtClean="0"/>
              <a:t>CHANT</a:t>
            </a:r>
          </a:p>
          <a:p>
            <a:pPr algn="ctr"/>
            <a:r>
              <a:rPr lang="en-US" b="1" dirty="0" smtClean="0"/>
              <a:t>(#375 H. L. ) MAITRE ENTENT TU LA TEMPETE</a:t>
            </a:r>
            <a:endParaRPr lang="en-US" b="1" dirty="0"/>
          </a:p>
        </p:txBody>
      </p:sp>
      <p:sp>
        <p:nvSpPr>
          <p:cNvPr id="3" name="Title 2"/>
          <p:cNvSpPr>
            <a:spLocks noGrp="1"/>
          </p:cNvSpPr>
          <p:nvPr>
            <p:ph type="title"/>
          </p:nvPr>
        </p:nvSpPr>
        <p:spPr/>
        <p:txBody>
          <a:bodyPr>
            <a:normAutofit fontScale="90000"/>
          </a:bodyPr>
          <a:lstStyle/>
          <a:p>
            <a:r>
              <a:rPr lang="en-US" b="1" dirty="0">
                <a:solidFill>
                  <a:srgbClr val="FF0000"/>
                </a:solidFill>
                <a:latin typeface="Algerian" pitchFamily="82" charset="0"/>
              </a:rPr>
              <a:t>THE FRUIT OF THE SPIRIT IS:</a:t>
            </a:r>
            <a:br>
              <a:rPr lang="en-US" b="1" dirty="0">
                <a:solidFill>
                  <a:srgbClr val="FF0000"/>
                </a:solidFill>
                <a:latin typeface="Algerian" pitchFamily="82" charset="0"/>
              </a:rPr>
            </a:br>
            <a:r>
              <a:rPr lang="en-US" b="1" dirty="0">
                <a:solidFill>
                  <a:srgbClr val="FF0000"/>
                </a:solidFill>
                <a:latin typeface="Algerian" pitchFamily="82" charset="0"/>
              </a:rPr>
              <a:t>(PEACE)</a:t>
            </a:r>
            <a:endParaRPr lang="en-US" dirty="0"/>
          </a:p>
        </p:txBody>
      </p:sp>
      <p:pic>
        <p:nvPicPr>
          <p:cNvPr id="2050" name="Picture 2" descr="C:\Users\2012\AppData\Local\Microsoft\Windows\Temporary Internet Files\Content.IE5\70PMCDXE\MC9003896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62400"/>
            <a:ext cx="26670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2012\AppData\Local\Microsoft\Windows\Temporary Internet Files\Content.IE5\NSNVJ37R\MP9004424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962400"/>
            <a:ext cx="3962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2012\AppData\Local\Microsoft\Windows\Temporary Internet Files\Content.IE5\8OO2X75V\MC9004325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962400"/>
            <a:ext cx="22860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7743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067800" cy="5257800"/>
          </a:xfrm>
        </p:spPr>
        <p:txBody>
          <a:bodyPr>
            <a:normAutofit lnSpcReduction="10000"/>
          </a:bodyPr>
          <a:lstStyle/>
          <a:p>
            <a:r>
              <a:rPr lang="en-US" b="1" dirty="0" smtClean="0">
                <a:solidFill>
                  <a:schemeClr val="tx1"/>
                </a:solidFill>
                <a:effectLst/>
              </a:rPr>
              <a:t>Peace is:</a:t>
            </a:r>
          </a:p>
          <a:p>
            <a:r>
              <a:rPr lang="en-US" b="1" dirty="0" smtClean="0">
                <a:solidFill>
                  <a:schemeClr val="tx1"/>
                </a:solidFill>
                <a:effectLst/>
              </a:rPr>
              <a:t>1. </a:t>
            </a:r>
            <a:r>
              <a:rPr lang="en-US" b="1" dirty="0">
                <a:solidFill>
                  <a:schemeClr val="tx1"/>
                </a:solidFill>
              </a:rPr>
              <a:t>the</a:t>
            </a:r>
            <a:r>
              <a:rPr lang="en-US" b="1" dirty="0" smtClean="0">
                <a:solidFill>
                  <a:schemeClr val="tx1"/>
                </a:solidFill>
                <a:effectLst/>
              </a:rPr>
              <a:t> </a:t>
            </a:r>
            <a:r>
              <a:rPr lang="en-US" b="1" dirty="0">
                <a:solidFill>
                  <a:schemeClr val="tx1"/>
                </a:solidFill>
              </a:rPr>
              <a:t>normal,</a:t>
            </a:r>
            <a:r>
              <a:rPr lang="en-US" b="1" dirty="0" smtClean="0">
                <a:solidFill>
                  <a:schemeClr val="tx1"/>
                </a:solidFill>
                <a:effectLst/>
              </a:rPr>
              <a:t> non warring condition of a nation, group of </a:t>
            </a:r>
            <a:r>
              <a:rPr lang="en-US" b="1" dirty="0">
                <a:solidFill>
                  <a:schemeClr val="tx1"/>
                </a:solidFill>
              </a:rPr>
              <a:t>nations,</a:t>
            </a:r>
            <a:r>
              <a:rPr lang="en-US" b="1" dirty="0" smtClean="0">
                <a:solidFill>
                  <a:schemeClr val="tx1"/>
                </a:solidFill>
                <a:effectLst/>
              </a:rPr>
              <a:t> or the world. </a:t>
            </a:r>
          </a:p>
          <a:p>
            <a:r>
              <a:rPr lang="en-US" b="1" dirty="0" smtClean="0">
                <a:solidFill>
                  <a:schemeClr val="tx1"/>
                </a:solidFill>
                <a:effectLst/>
              </a:rPr>
              <a:t>2. ( often </a:t>
            </a:r>
            <a:r>
              <a:rPr lang="en-US" b="1" dirty="0">
                <a:solidFill>
                  <a:schemeClr val="tx1"/>
                </a:solidFill>
              </a:rPr>
              <a:t>initial</a:t>
            </a:r>
            <a:r>
              <a:rPr lang="en-US" b="1" dirty="0" smtClean="0">
                <a:solidFill>
                  <a:schemeClr val="tx1"/>
                </a:solidFill>
                <a:effectLst/>
              </a:rPr>
              <a:t> capital letter ) an agreement or treaty between warring or antagonistic nations, groups, etc., to end hostilities and </a:t>
            </a:r>
            <a:r>
              <a:rPr lang="en-US" b="1" dirty="0">
                <a:solidFill>
                  <a:schemeClr val="tx1"/>
                </a:solidFill>
              </a:rPr>
              <a:t>abstain</a:t>
            </a:r>
            <a:r>
              <a:rPr lang="en-US" b="1" dirty="0" smtClean="0">
                <a:solidFill>
                  <a:schemeClr val="tx1"/>
                </a:solidFill>
                <a:effectLst/>
              </a:rPr>
              <a:t> from further fighting or antagonism: the Peace of Ryswick. </a:t>
            </a:r>
          </a:p>
          <a:p>
            <a:r>
              <a:rPr lang="en-US" b="1" u="sng" dirty="0" smtClean="0">
                <a:solidFill>
                  <a:srgbClr val="FF0000"/>
                </a:solidFill>
                <a:effectLst/>
              </a:rPr>
              <a:t>3. a state of mutual </a:t>
            </a:r>
            <a:r>
              <a:rPr lang="en-US" b="1" u="sng" dirty="0">
                <a:solidFill>
                  <a:srgbClr val="FF0000"/>
                </a:solidFill>
              </a:rPr>
              <a:t>harmony</a:t>
            </a:r>
            <a:r>
              <a:rPr lang="en-US" b="1" u="sng" dirty="0" smtClean="0">
                <a:solidFill>
                  <a:srgbClr val="FF0000"/>
                </a:solidFill>
                <a:effectLst/>
              </a:rPr>
              <a:t> between people or groups, especially in personal relations: Try to live in peace with your neighbors. </a:t>
            </a:r>
          </a:p>
          <a:p>
            <a:r>
              <a:rPr lang="en-US" b="1" dirty="0" smtClean="0">
                <a:solidFill>
                  <a:schemeClr val="tx1"/>
                </a:solidFill>
                <a:effectLst/>
              </a:rPr>
              <a:t>4. the normal freedom from civil </a:t>
            </a:r>
            <a:r>
              <a:rPr lang="en-US" b="1" dirty="0">
                <a:solidFill>
                  <a:schemeClr val="tx1"/>
                </a:solidFill>
              </a:rPr>
              <a:t>commotion</a:t>
            </a:r>
            <a:r>
              <a:rPr lang="en-US" b="1" dirty="0" smtClean="0">
                <a:solidFill>
                  <a:schemeClr val="tx1"/>
                </a:solidFill>
                <a:effectLst/>
              </a:rPr>
              <a:t> </a:t>
            </a:r>
            <a:r>
              <a:rPr lang="en-US" b="1" dirty="0">
                <a:solidFill>
                  <a:schemeClr val="tx1"/>
                </a:solidFill>
              </a:rPr>
              <a:t>and</a:t>
            </a:r>
            <a:r>
              <a:rPr lang="en-US" b="1" dirty="0" smtClean="0">
                <a:solidFill>
                  <a:schemeClr val="tx1"/>
                </a:solidFill>
                <a:effectLst/>
              </a:rPr>
              <a:t> violence of a </a:t>
            </a:r>
            <a:r>
              <a:rPr lang="en-US" b="1" dirty="0" smtClean="0">
                <a:solidFill>
                  <a:schemeClr val="tx1"/>
                </a:solidFill>
                <a:effectLst/>
                <a:hlinkClick r:id="rId2"/>
              </a:rPr>
              <a:t>community</a:t>
            </a:r>
            <a:r>
              <a:rPr lang="en-US" b="1" dirty="0" smtClean="0">
                <a:solidFill>
                  <a:schemeClr val="tx1"/>
                </a:solidFill>
                <a:effectLst/>
              </a:rPr>
              <a:t>; public order and </a:t>
            </a:r>
            <a:r>
              <a:rPr lang="en-US" b="1" dirty="0">
                <a:solidFill>
                  <a:schemeClr val="tx1"/>
                </a:solidFill>
              </a:rPr>
              <a:t>security:</a:t>
            </a:r>
            <a:r>
              <a:rPr lang="en-US" b="1" dirty="0" smtClean="0">
                <a:solidFill>
                  <a:schemeClr val="tx1"/>
                </a:solidFill>
                <a:effectLst/>
              </a:rPr>
              <a:t> </a:t>
            </a:r>
            <a:r>
              <a:rPr lang="en-US" b="1" dirty="0">
                <a:solidFill>
                  <a:schemeClr val="tx1"/>
                </a:solidFill>
              </a:rPr>
              <a:t>He</a:t>
            </a:r>
            <a:r>
              <a:rPr lang="en-US" b="1" dirty="0" smtClean="0">
                <a:solidFill>
                  <a:schemeClr val="tx1"/>
                </a:solidFill>
                <a:effectLst/>
              </a:rPr>
              <a:t> was arrested for being drunk and disturbing the peace. </a:t>
            </a:r>
          </a:p>
          <a:p>
            <a:r>
              <a:rPr lang="en-US" b="1" dirty="0" smtClean="0">
                <a:solidFill>
                  <a:schemeClr val="tx1"/>
                </a:solidFill>
                <a:effectLst/>
              </a:rPr>
              <a:t>5. cessation of or freedom </a:t>
            </a:r>
            <a:r>
              <a:rPr lang="en-US" b="1" dirty="0">
                <a:solidFill>
                  <a:schemeClr val="tx1"/>
                </a:solidFill>
              </a:rPr>
              <a:t>from</a:t>
            </a:r>
            <a:r>
              <a:rPr lang="en-US" b="1" dirty="0" smtClean="0">
                <a:solidFill>
                  <a:schemeClr val="tx1"/>
                </a:solidFill>
                <a:effectLst/>
              </a:rPr>
              <a:t> </a:t>
            </a:r>
            <a:r>
              <a:rPr lang="en-US" b="1" dirty="0">
                <a:solidFill>
                  <a:schemeClr val="tx1"/>
                </a:solidFill>
              </a:rPr>
              <a:t>any</a:t>
            </a:r>
            <a:r>
              <a:rPr lang="en-US" b="1" dirty="0" smtClean="0">
                <a:solidFill>
                  <a:schemeClr val="tx1"/>
                </a:solidFill>
                <a:effectLst/>
              </a:rPr>
              <a:t> </a:t>
            </a:r>
            <a:r>
              <a:rPr lang="en-US" b="1" dirty="0">
                <a:solidFill>
                  <a:schemeClr val="tx1"/>
                </a:solidFill>
              </a:rPr>
              <a:t>strife</a:t>
            </a:r>
            <a:r>
              <a:rPr lang="en-US" b="1" dirty="0" smtClean="0">
                <a:solidFill>
                  <a:schemeClr val="tx1"/>
                </a:solidFill>
                <a:effectLst/>
              </a:rPr>
              <a:t> </a:t>
            </a:r>
            <a:r>
              <a:rPr lang="en-US" b="1" dirty="0">
                <a:solidFill>
                  <a:schemeClr val="tx1"/>
                </a:solidFill>
              </a:rPr>
              <a:t>or</a:t>
            </a:r>
            <a:r>
              <a:rPr lang="en-US" b="1" dirty="0" smtClean="0">
                <a:solidFill>
                  <a:schemeClr val="tx1"/>
                </a:solidFill>
                <a:effectLst/>
              </a:rPr>
              <a:t> </a:t>
            </a:r>
            <a:r>
              <a:rPr lang="en-US" b="1" dirty="0">
                <a:solidFill>
                  <a:schemeClr val="tx1"/>
                </a:solidFill>
              </a:rPr>
              <a:t>dissension.</a:t>
            </a:r>
            <a:r>
              <a:rPr lang="en-US" b="1" dirty="0" smtClean="0">
                <a:solidFill>
                  <a:schemeClr val="tx1"/>
                </a:solidFill>
                <a:effectLst/>
              </a:rPr>
              <a:t> </a:t>
            </a:r>
          </a:p>
        </p:txBody>
      </p:sp>
      <p:sp>
        <p:nvSpPr>
          <p:cNvPr id="2" name="Title 1"/>
          <p:cNvSpPr>
            <a:spLocks noGrp="1"/>
          </p:cNvSpPr>
          <p:nvPr>
            <p:ph type="title"/>
          </p:nvPr>
        </p:nvSpPr>
        <p:spPr/>
        <p:txBody>
          <a:bodyPr/>
          <a:lstStyle/>
          <a:p>
            <a:pPr marL="342900" lvl="0" indent="-342900">
              <a:spcBef>
                <a:spcPct val="20000"/>
              </a:spcBef>
            </a:pPr>
            <a:r>
              <a:rPr lang="en-US" sz="3000" b="1" dirty="0">
                <a:solidFill>
                  <a:srgbClr val="FF0000"/>
                </a:solidFill>
                <a:latin typeface="Arial Black" pitchFamily="34" charset="0"/>
                <a:ea typeface="+mn-ea"/>
                <a:cs typeface="+mn-cs"/>
              </a:rPr>
              <a:t>WHAT IS THE DEFINITION OF PEACE?</a:t>
            </a:r>
          </a:p>
        </p:txBody>
      </p:sp>
    </p:spTree>
    <p:extLst>
      <p:ext uri="{BB962C8B-B14F-4D97-AF65-F5344CB8AC3E}">
        <p14:creationId xmlns:p14="http://schemas.microsoft.com/office/powerpoint/2010/main" val="179361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5410200" cy="5105400"/>
          </a:xfrm>
        </p:spPr>
        <p:txBody>
          <a:bodyPr>
            <a:normAutofit fontScale="85000" lnSpcReduction="20000"/>
          </a:bodyPr>
          <a:lstStyle/>
          <a:p>
            <a:r>
              <a:rPr lang="en-US" sz="3000" b="1" u="sng" dirty="0" smtClean="0">
                <a:solidFill>
                  <a:schemeClr val="tx1">
                    <a:lumMod val="95000"/>
                    <a:lumOff val="5000"/>
                  </a:schemeClr>
                </a:solidFill>
                <a:latin typeface="Arial Black" pitchFamily="34" charset="0"/>
              </a:rPr>
              <a:t>How important is peace in our life?</a:t>
            </a:r>
          </a:p>
          <a:p>
            <a:r>
              <a:rPr lang="en-US" sz="3200" b="1" dirty="0" smtClean="0">
                <a:solidFill>
                  <a:schemeClr val="tx1"/>
                </a:solidFill>
                <a:latin typeface="Arial Black" pitchFamily="34" charset="0"/>
              </a:rPr>
              <a:t>Peace is the essence of our existence. It is the freedom to pursue our dream. It is our ability to express ourselves. It is the opportunity to relate with others with understanding, good will and cooperation. It is a cornerstone of our survival and triumph as a species</a:t>
            </a:r>
          </a:p>
          <a:p>
            <a:endParaRPr lang="en-US" dirty="0"/>
          </a:p>
        </p:txBody>
      </p:sp>
      <p:sp>
        <p:nvSpPr>
          <p:cNvPr id="2" name="Title 1"/>
          <p:cNvSpPr>
            <a:spLocks noGrp="1"/>
          </p:cNvSpPr>
          <p:nvPr>
            <p:ph type="title"/>
          </p:nvPr>
        </p:nvSpPr>
        <p:spPr>
          <a:xfrm>
            <a:off x="0" y="338328"/>
            <a:ext cx="9144000" cy="1252728"/>
          </a:xfrm>
        </p:spPr>
        <p:txBody>
          <a:bodyPr>
            <a:normAutofit fontScale="90000"/>
          </a:bodyPr>
          <a:lstStyle/>
          <a:p>
            <a:r>
              <a:rPr lang="en-US" sz="4800" b="1" dirty="0">
                <a:solidFill>
                  <a:srgbClr val="FF0000"/>
                </a:solidFill>
                <a:latin typeface="Algerian" pitchFamily="82" charset="0"/>
              </a:rPr>
              <a:t>THE FRUIT OF THE SPIRIT </a:t>
            </a:r>
            <a:r>
              <a:rPr lang="en-US" sz="4800" b="1" dirty="0" smtClean="0">
                <a:solidFill>
                  <a:srgbClr val="FF0000"/>
                </a:solidFill>
                <a:latin typeface="Algerian" pitchFamily="82" charset="0"/>
              </a:rPr>
              <a:t>IS: PEACE</a:t>
            </a:r>
            <a:endParaRPr lang="en-US" dirty="0"/>
          </a:p>
        </p:txBody>
      </p:sp>
      <p:pic>
        <p:nvPicPr>
          <p:cNvPr id="2050" name="Picture 2" descr="C:\Users\2012\AppData\Local\Microsoft\Windows\Temporary Internet Files\Content.IE5\SCF7M212\MC9004448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71600"/>
            <a:ext cx="3733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8873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636" y="20782"/>
            <a:ext cx="9144000" cy="1252728"/>
          </a:xfrm>
        </p:spPr>
        <p:txBody>
          <a:bodyPr/>
          <a:lstStyle/>
          <a:p>
            <a:r>
              <a:rPr lang="en-US" dirty="0" smtClean="0"/>
              <a:t>PEACE ON EARTH</a:t>
            </a:r>
            <a:endParaRPr lang="en-US" dirty="0"/>
          </a:p>
        </p:txBody>
      </p:sp>
      <p:pic>
        <p:nvPicPr>
          <p:cNvPr id="5" name="MS910219044[1].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24200" y="2209800"/>
            <a:ext cx="2819400" cy="3657600"/>
          </a:xfrm>
        </p:spPr>
      </p:pic>
      <p:pic>
        <p:nvPicPr>
          <p:cNvPr id="1027" name="Picture 3" descr="C:\Users\2012\AppData\Local\Microsoft\Windows\Temporary Internet Files\Content.IE5\SCF7M212\MC90009803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057400"/>
            <a:ext cx="27432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2012\AppData\Local\Microsoft\Windows\Temporary Internet Files\Content.IE5\3CBM8SGQ\MC90037075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2286000"/>
            <a:ext cx="2971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287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4953000"/>
          </a:xfrm>
        </p:spPr>
        <p:txBody>
          <a:bodyPr>
            <a:normAutofit fontScale="47500" lnSpcReduction="20000"/>
          </a:bodyPr>
          <a:lstStyle/>
          <a:p>
            <a:pPr algn="ctr"/>
            <a:r>
              <a:rPr lang="en-US" sz="2800" b="1" dirty="0" smtClean="0">
                <a:solidFill>
                  <a:srgbClr val="FF0000"/>
                </a:solidFill>
                <a:latin typeface="Arial Black" pitchFamily="34" charset="0"/>
              </a:rPr>
              <a:t>PEACE IS THE THIRD FRUIT OF THE SPIRIT!</a:t>
            </a:r>
          </a:p>
          <a:p>
            <a:r>
              <a:rPr lang="en-US" sz="4200" b="1" dirty="0">
                <a:latin typeface="Arial Black" pitchFamily="34" charset="0"/>
              </a:rPr>
              <a:t>Identification</a:t>
            </a:r>
          </a:p>
          <a:p>
            <a:r>
              <a:rPr lang="en-US" sz="4200" b="1" dirty="0">
                <a:latin typeface="Arial Black" pitchFamily="34" charset="0"/>
              </a:rPr>
              <a:t>Peace is one of the fruits of the Holy Spirit. The Bible defines the fruit of the Holy Spirit in Galatians 5:22-23, and peace is the third characteristic mentioned. As we transform ourselves to reflect more of God's character, evidence of our relationship with God grows in our lives. Peace is one of the "fruits" or results of being in a relationship with God.</a:t>
            </a:r>
          </a:p>
          <a:p>
            <a:pPr marL="0" indent="0">
              <a:buNone/>
            </a:pPr>
            <a:endParaRPr lang="en-US" sz="4200" b="1" dirty="0">
              <a:latin typeface="Arial Black" pitchFamily="34" charset="0"/>
            </a:endParaRPr>
          </a:p>
          <a:p>
            <a:r>
              <a:rPr lang="en-US" sz="4200" b="1" dirty="0">
                <a:latin typeface="Arial Black" pitchFamily="34" charset="0"/>
              </a:rPr>
              <a:t>The Bible tells us that peace is a fruit of righteousness and that the effect of righteousness is "quietness and confidence forever" (Isaiah 32:17). Righteous is another way of being in harmony with God. So, being in harmony with God and loving God's law brings about great peace (Psalm 119:165). Peace is also a result of wisdom, which is also defined as following God's laws (Proverbs 3). According to Proverbs 3:17, wisdom's "ways are pleasant ways, and all her paths are peace</a:t>
            </a:r>
            <a:r>
              <a:rPr lang="en-US" sz="4200" b="1" dirty="0" smtClean="0">
                <a:latin typeface="Arial Black" pitchFamily="34" charset="0"/>
              </a:rPr>
              <a:t>."</a:t>
            </a:r>
            <a:endParaRPr lang="en-US" sz="4200" b="1" dirty="0">
              <a:latin typeface="Arial Black" pitchFamily="34" charset="0"/>
            </a:endParaRPr>
          </a:p>
        </p:txBody>
      </p:sp>
      <p:sp>
        <p:nvSpPr>
          <p:cNvPr id="2" name="Title 1"/>
          <p:cNvSpPr>
            <a:spLocks noGrp="1"/>
          </p:cNvSpPr>
          <p:nvPr>
            <p:ph type="title"/>
          </p:nvPr>
        </p:nvSpPr>
        <p:spPr>
          <a:xfrm>
            <a:off x="0" y="0"/>
            <a:ext cx="9144000" cy="1524000"/>
          </a:xfrm>
        </p:spPr>
        <p:txBody>
          <a:bodyPr>
            <a:normAutofit/>
          </a:bodyPr>
          <a:lstStyle/>
          <a:p>
            <a:r>
              <a:rPr lang="en-US" sz="3200" b="1" dirty="0">
                <a:solidFill>
                  <a:srgbClr val="FF0000"/>
                </a:solidFill>
                <a:latin typeface="Arial Black" pitchFamily="34" charset="0"/>
              </a:rPr>
              <a:t>WHAT IS THE DEFINITION OF </a:t>
            </a:r>
            <a:r>
              <a:rPr lang="en-US" sz="3200" b="1" dirty="0" smtClean="0">
                <a:solidFill>
                  <a:srgbClr val="FF0000"/>
                </a:solidFill>
                <a:latin typeface="Arial Black" pitchFamily="34" charset="0"/>
              </a:rPr>
              <a:t>PEACE ACCORDING TO THE BIBLE?</a:t>
            </a:r>
            <a:endParaRPr lang="en-US" sz="3200" dirty="0">
              <a:solidFill>
                <a:srgbClr val="FF0000"/>
              </a:solidFill>
            </a:endParaRPr>
          </a:p>
        </p:txBody>
      </p:sp>
      <p:pic>
        <p:nvPicPr>
          <p:cNvPr id="5" name="MS91021903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71800" y="6096000"/>
            <a:ext cx="609600" cy="609600"/>
          </a:xfrm>
          <a:prstGeom prst="rect">
            <a:avLst/>
          </a:prstGeom>
        </p:spPr>
      </p:pic>
    </p:spTree>
    <p:extLst>
      <p:ext uri="{BB962C8B-B14F-4D97-AF65-F5344CB8AC3E}">
        <p14:creationId xmlns:p14="http://schemas.microsoft.com/office/powerpoint/2010/main" val="382512655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1066800"/>
          </a:xfrm>
        </p:spPr>
        <p:txBody>
          <a:bodyPr/>
          <a:lstStyle/>
          <a:p>
            <a:pPr algn="l"/>
            <a:r>
              <a:rPr lang="en-US" sz="3500" b="1" dirty="0">
                <a:solidFill>
                  <a:srgbClr val="FF0000"/>
                </a:solidFill>
                <a:latin typeface="Algerian" pitchFamily="82" charset="0"/>
              </a:rPr>
              <a:t>THE FRUIT OF THE SPIRIT IS</a:t>
            </a:r>
            <a:r>
              <a:rPr lang="en-US" sz="3500" b="1" dirty="0" smtClean="0">
                <a:solidFill>
                  <a:srgbClr val="FF0000"/>
                </a:solidFill>
                <a:latin typeface="Algerian" pitchFamily="82" charset="0"/>
              </a:rPr>
              <a:t>: (</a:t>
            </a:r>
            <a:r>
              <a:rPr lang="en-US" sz="3500" b="1" dirty="0">
                <a:solidFill>
                  <a:srgbClr val="FF0000"/>
                </a:solidFill>
                <a:latin typeface="Algerian" pitchFamily="82" charset="0"/>
              </a:rPr>
              <a:t>PEACE)</a:t>
            </a:r>
            <a:endParaRPr lang="en-US" dirty="0"/>
          </a:p>
        </p:txBody>
      </p:sp>
      <p:sp>
        <p:nvSpPr>
          <p:cNvPr id="4" name="Content Placeholder 3"/>
          <p:cNvSpPr>
            <a:spLocks noGrp="1"/>
          </p:cNvSpPr>
          <p:nvPr>
            <p:ph sz="quarter" idx="14"/>
          </p:nvPr>
        </p:nvSpPr>
        <p:spPr>
          <a:xfrm>
            <a:off x="4645152" y="1295400"/>
            <a:ext cx="4498848" cy="5562600"/>
          </a:xfrm>
        </p:spPr>
        <p:txBody>
          <a:bodyPr>
            <a:normAutofit/>
          </a:bodyPr>
          <a:lstStyle/>
          <a:p>
            <a:r>
              <a:rPr lang="en-US" sz="4000" b="1" dirty="0" smtClean="0">
                <a:solidFill>
                  <a:srgbClr val="FF0000"/>
                </a:solidFill>
              </a:rPr>
              <a:t>PEACE BE STILL!</a:t>
            </a:r>
            <a:endParaRPr lang="en-US" sz="4000" b="1" dirty="0">
              <a:solidFill>
                <a:srgbClr val="FF0000"/>
              </a:solidFill>
            </a:endParaRPr>
          </a:p>
        </p:txBody>
      </p:sp>
      <p:pic>
        <p:nvPicPr>
          <p:cNvPr id="1028" name="Picture 4" descr="C:\Users\2012\AppData\Local\Microsoft\Windows\Temporary Internet Files\Content.IE5\Y0GVVENX\MC900098037[1].wmf"/>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47800"/>
            <a:ext cx="3962400" cy="5105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2012\AppData\Local\Microsoft\Windows\Temporary Internet Files\Content.IE5\70PMCDXE\MC9003896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667000"/>
            <a:ext cx="441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94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4800" b="1" dirty="0">
                <a:solidFill>
                  <a:srgbClr val="FF0000"/>
                </a:solidFill>
                <a:latin typeface="Algerian" pitchFamily="82" charset="0"/>
              </a:rPr>
              <a:t>THE FRUIT OF THE SPIRIT IS</a:t>
            </a:r>
            <a:r>
              <a:rPr lang="en-US" sz="4800" b="1" dirty="0" smtClean="0">
                <a:solidFill>
                  <a:srgbClr val="FF0000"/>
                </a:solidFill>
                <a:latin typeface="Algerian" pitchFamily="82" charset="0"/>
              </a:rPr>
              <a:t>:</a:t>
            </a:r>
            <a:br>
              <a:rPr lang="en-US" sz="4800" b="1" dirty="0" smtClean="0">
                <a:solidFill>
                  <a:srgbClr val="FF0000"/>
                </a:solidFill>
                <a:latin typeface="Algerian" pitchFamily="82" charset="0"/>
              </a:rPr>
            </a:br>
            <a:r>
              <a:rPr lang="en-US" sz="4800" b="1" dirty="0" smtClean="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600200"/>
            <a:ext cx="4495800" cy="5257800"/>
          </a:xfrm>
        </p:spPr>
        <p:txBody>
          <a:bodyPr>
            <a:normAutofit/>
          </a:bodyPr>
          <a:lstStyle/>
          <a:p>
            <a:pPr marL="0" indent="0">
              <a:buNone/>
            </a:pPr>
            <a:r>
              <a:rPr lang="en-US" b="1" dirty="0" smtClean="0"/>
              <a:t>Matthew 5:9</a:t>
            </a:r>
          </a:p>
          <a:p>
            <a:pPr marL="0" indent="0">
              <a:buNone/>
            </a:pPr>
            <a:r>
              <a:rPr lang="en-US" b="1" baseline="30000" dirty="0" smtClean="0"/>
              <a:t> </a:t>
            </a:r>
            <a:r>
              <a:rPr lang="en-US" b="1" dirty="0" smtClean="0"/>
              <a:t>Blessed are the peacemakers, for they will be called children of God.</a:t>
            </a:r>
          </a:p>
          <a:p>
            <a:r>
              <a:rPr lang="en-US" b="1" dirty="0" smtClean="0"/>
              <a:t>Matthew 11:28-30</a:t>
            </a:r>
          </a:p>
          <a:p>
            <a:pPr marL="0" indent="0">
              <a:buNone/>
            </a:pPr>
            <a:r>
              <a:rPr lang="en-US" b="1" dirty="0" smtClean="0"/>
              <a:t>“Come to me, all you who are weary and burdened, and I will give you rest. </a:t>
            </a:r>
            <a:r>
              <a:rPr lang="en-US" b="1" baseline="30000" dirty="0" smtClean="0"/>
              <a:t>29 </a:t>
            </a:r>
            <a:r>
              <a:rPr lang="en-US" b="1" dirty="0" smtClean="0"/>
              <a:t>Take my yoke upon you and learn from me, for I am gentle and humble in heart, and you will find rest for your souls. </a:t>
            </a:r>
            <a:r>
              <a:rPr lang="en-US" b="1" baseline="30000" dirty="0" smtClean="0"/>
              <a:t>30 </a:t>
            </a:r>
            <a:r>
              <a:rPr lang="en-US" b="1" dirty="0" smtClean="0"/>
              <a:t>For my yoke is easy and my burden is light.”</a:t>
            </a:r>
          </a:p>
        </p:txBody>
      </p:sp>
      <p:sp>
        <p:nvSpPr>
          <p:cNvPr id="4" name="Content Placeholder 3"/>
          <p:cNvSpPr>
            <a:spLocks noGrp="1"/>
          </p:cNvSpPr>
          <p:nvPr>
            <p:ph sz="quarter" idx="14"/>
          </p:nvPr>
        </p:nvSpPr>
        <p:spPr>
          <a:xfrm>
            <a:off x="4648200" y="1600200"/>
            <a:ext cx="4495800" cy="5257800"/>
          </a:xfrm>
        </p:spPr>
        <p:txBody>
          <a:bodyPr>
            <a:normAutofit fontScale="92500"/>
          </a:bodyPr>
          <a:lstStyle/>
          <a:p>
            <a:r>
              <a:rPr lang="fr-FR" b="1" dirty="0" smtClean="0">
                <a:solidFill>
                  <a:srgbClr val="FF0000"/>
                </a:solidFill>
              </a:rPr>
              <a:t>Matthieu 5:9</a:t>
            </a:r>
          </a:p>
          <a:p>
            <a:pPr marL="0" indent="0">
              <a:buNone/>
            </a:pPr>
            <a:r>
              <a:rPr lang="fr-FR" b="1" dirty="0" smtClean="0">
                <a:solidFill>
                  <a:srgbClr val="FF0000"/>
                </a:solidFill>
              </a:rPr>
              <a:t>Heureux ceux qui procurent la paix, car ils seront appelés fils de Dieu</a:t>
            </a:r>
          </a:p>
          <a:p>
            <a:r>
              <a:rPr lang="fr-FR" b="1" dirty="0" smtClean="0">
                <a:solidFill>
                  <a:srgbClr val="FF0000"/>
                </a:solidFill>
              </a:rPr>
              <a:t>Matthieu 11:28-30</a:t>
            </a:r>
          </a:p>
          <a:p>
            <a:r>
              <a:rPr lang="fr-FR" b="1" baseline="30000" dirty="0" smtClean="0">
                <a:solidFill>
                  <a:srgbClr val="FF0000"/>
                </a:solidFill>
              </a:rPr>
              <a:t>28 </a:t>
            </a:r>
            <a:r>
              <a:rPr lang="fr-FR" b="1" dirty="0" smtClean="0">
                <a:solidFill>
                  <a:srgbClr val="FF0000"/>
                </a:solidFill>
              </a:rPr>
              <a:t>Venez à moi, vous tous qui êtes fatigués et chargés, et je vous donnerai du repos.</a:t>
            </a:r>
          </a:p>
          <a:p>
            <a:r>
              <a:rPr lang="fr-FR" b="1" baseline="30000" dirty="0" smtClean="0">
                <a:solidFill>
                  <a:srgbClr val="FF0000"/>
                </a:solidFill>
              </a:rPr>
              <a:t>29 </a:t>
            </a:r>
            <a:r>
              <a:rPr lang="fr-FR" b="1" dirty="0" smtClean="0">
                <a:solidFill>
                  <a:srgbClr val="FF0000"/>
                </a:solidFill>
              </a:rPr>
              <a:t>Prenez mon joug sur vous et recevez mes instructions, car je suis doux et humble de </a:t>
            </a:r>
            <a:r>
              <a:rPr lang="fr-FR" b="1" dirty="0" err="1" smtClean="0">
                <a:solidFill>
                  <a:srgbClr val="FF0000"/>
                </a:solidFill>
              </a:rPr>
              <a:t>coeur</a:t>
            </a:r>
            <a:r>
              <a:rPr lang="fr-FR" b="1" dirty="0" smtClean="0">
                <a:solidFill>
                  <a:srgbClr val="FF0000"/>
                </a:solidFill>
              </a:rPr>
              <a:t>; et vous trouverez du repos pour vos âmes.</a:t>
            </a:r>
            <a:r>
              <a:rPr lang="fr-FR" b="1" baseline="30000" dirty="0" smtClean="0">
                <a:solidFill>
                  <a:srgbClr val="FF0000"/>
                </a:solidFill>
              </a:rPr>
              <a:t>30 </a:t>
            </a:r>
            <a:r>
              <a:rPr lang="fr-FR" b="1" dirty="0" smtClean="0">
                <a:solidFill>
                  <a:srgbClr val="FF0000"/>
                </a:solidFill>
              </a:rPr>
              <a:t>Car mon joug est doux, et mon fardeau léger</a:t>
            </a:r>
          </a:p>
        </p:txBody>
      </p:sp>
    </p:spTree>
    <p:extLst>
      <p:ext uri="{BB962C8B-B14F-4D97-AF65-F5344CB8AC3E}">
        <p14:creationId xmlns:p14="http://schemas.microsoft.com/office/powerpoint/2010/main" val="568838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300" b="1" dirty="0">
                <a:solidFill>
                  <a:srgbClr val="FF0000"/>
                </a:solidFill>
                <a:latin typeface="Algerian" pitchFamily="82" charset="0"/>
              </a:rPr>
              <a:t>THE FRUIT OF THE SPIRIT IS:</a:t>
            </a:r>
            <a:br>
              <a:rPr lang="en-US" sz="4300" b="1" dirty="0">
                <a:solidFill>
                  <a:srgbClr val="FF0000"/>
                </a:solidFill>
                <a:latin typeface="Algerian" pitchFamily="82" charset="0"/>
              </a:rPr>
            </a:br>
            <a:r>
              <a:rPr lang="en-US" sz="43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600200"/>
            <a:ext cx="4495800" cy="5257800"/>
          </a:xfrm>
        </p:spPr>
        <p:txBody>
          <a:bodyPr>
            <a:normAutofit lnSpcReduction="10000"/>
          </a:bodyPr>
          <a:lstStyle/>
          <a:p>
            <a:r>
              <a:rPr lang="en-US" b="1" dirty="0" smtClean="0">
                <a:latin typeface="Arial Black" pitchFamily="34" charset="0"/>
              </a:rPr>
              <a:t>Mark 9:50</a:t>
            </a:r>
          </a:p>
          <a:p>
            <a:pPr marL="0" indent="0">
              <a:buNone/>
            </a:pPr>
            <a:r>
              <a:rPr lang="en-US" b="1" baseline="30000" dirty="0" smtClean="0">
                <a:latin typeface="Arial Black" pitchFamily="34" charset="0"/>
              </a:rPr>
              <a:t> </a:t>
            </a:r>
            <a:r>
              <a:rPr lang="en-US" b="1" dirty="0" smtClean="0">
                <a:latin typeface="Arial Black" pitchFamily="34" charset="0"/>
              </a:rPr>
              <a:t>“Salt is good, but if it loses its saltiness, how can you make it salty again? Have salt among yourselves, and be at peace with each other.”</a:t>
            </a:r>
          </a:p>
          <a:p>
            <a:r>
              <a:rPr lang="en-US" b="1" dirty="0" smtClean="0">
                <a:latin typeface="Arial Black" pitchFamily="34" charset="0"/>
              </a:rPr>
              <a:t>John 14:27</a:t>
            </a:r>
          </a:p>
          <a:p>
            <a:pPr marL="0" indent="0">
              <a:buNone/>
            </a:pPr>
            <a:r>
              <a:rPr lang="en-US" b="1" dirty="0" smtClean="0">
                <a:latin typeface="Arial Black" pitchFamily="34" charset="0"/>
              </a:rPr>
              <a:t>Peace I leave with you; my peace I give you. I do not give to you as the world gives. Do not let your hearts be troubled and do not be afraid</a:t>
            </a:r>
          </a:p>
        </p:txBody>
      </p:sp>
      <p:sp>
        <p:nvSpPr>
          <p:cNvPr id="4" name="Content Placeholder 3"/>
          <p:cNvSpPr>
            <a:spLocks noGrp="1"/>
          </p:cNvSpPr>
          <p:nvPr>
            <p:ph sz="quarter" idx="14"/>
          </p:nvPr>
        </p:nvSpPr>
        <p:spPr>
          <a:xfrm>
            <a:off x="4648200" y="1600200"/>
            <a:ext cx="4495800" cy="5257800"/>
          </a:xfrm>
        </p:spPr>
        <p:txBody>
          <a:bodyPr>
            <a:normAutofit fontScale="92500" lnSpcReduction="10000"/>
          </a:bodyPr>
          <a:lstStyle/>
          <a:p>
            <a:r>
              <a:rPr lang="fr-FR" b="1" dirty="0" smtClean="0">
                <a:solidFill>
                  <a:srgbClr val="FF0000"/>
                </a:solidFill>
                <a:latin typeface="Arial Black" pitchFamily="34" charset="0"/>
              </a:rPr>
              <a:t>Marc 9:50</a:t>
            </a:r>
          </a:p>
          <a:p>
            <a:r>
              <a:rPr lang="fr-FR" b="1" dirty="0" smtClean="0">
                <a:solidFill>
                  <a:srgbClr val="FF0000"/>
                </a:solidFill>
                <a:latin typeface="Arial Black" pitchFamily="34" charset="0"/>
              </a:rPr>
              <a:t>Le sel est une bonne chose; mais si le sel devient sans saveur, avec quoi l'assaisonnerez-vous?  Ayez du sel en vous-mêmes, et soyez en paix les uns avec les autres</a:t>
            </a:r>
          </a:p>
          <a:p>
            <a:r>
              <a:rPr lang="fr-FR" b="1" dirty="0" smtClean="0">
                <a:solidFill>
                  <a:srgbClr val="FF0000"/>
                </a:solidFill>
                <a:latin typeface="Arial Black" pitchFamily="34" charset="0"/>
              </a:rPr>
              <a:t>Jean 14:27</a:t>
            </a:r>
          </a:p>
          <a:p>
            <a:pPr marL="0" indent="0">
              <a:buNone/>
            </a:pPr>
            <a:r>
              <a:rPr lang="fr-FR" b="1" dirty="0" smtClean="0">
                <a:solidFill>
                  <a:srgbClr val="FF0000"/>
                </a:solidFill>
                <a:latin typeface="Arial Black" pitchFamily="34" charset="0"/>
              </a:rPr>
              <a:t>Je vous laisse la paix, je vous donne ma paix. Je ne vous donne pas comme le monde donne. Que votre </a:t>
            </a:r>
            <a:r>
              <a:rPr lang="fr-FR" b="1" dirty="0" err="1" smtClean="0">
                <a:solidFill>
                  <a:srgbClr val="FF0000"/>
                </a:solidFill>
                <a:latin typeface="Arial Black" pitchFamily="34" charset="0"/>
              </a:rPr>
              <a:t>coeur</a:t>
            </a:r>
            <a:r>
              <a:rPr lang="fr-FR" b="1" dirty="0" smtClean="0">
                <a:solidFill>
                  <a:srgbClr val="FF0000"/>
                </a:solidFill>
                <a:latin typeface="Arial Black" pitchFamily="34" charset="0"/>
              </a:rPr>
              <a:t> ne se trouble point, et ne s'alarme point</a:t>
            </a:r>
          </a:p>
        </p:txBody>
      </p:sp>
    </p:spTree>
    <p:extLst>
      <p:ext uri="{BB962C8B-B14F-4D97-AF65-F5344CB8AC3E}">
        <p14:creationId xmlns:p14="http://schemas.microsoft.com/office/powerpoint/2010/main" val="3130790963"/>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900" b="1" dirty="0">
                <a:solidFill>
                  <a:srgbClr val="FF0000"/>
                </a:solidFill>
                <a:latin typeface="Algerian" pitchFamily="82" charset="0"/>
              </a:rPr>
              <a:t>THE FRUIT OF THE SPIRIT IS:</a:t>
            </a:r>
            <a:br>
              <a:rPr lang="en-US" sz="3900" b="1" dirty="0">
                <a:solidFill>
                  <a:srgbClr val="FF0000"/>
                </a:solidFill>
                <a:latin typeface="Algerian" pitchFamily="82" charset="0"/>
              </a:rPr>
            </a:br>
            <a:r>
              <a:rPr lang="en-US" sz="3900" b="1" dirty="0">
                <a:solidFill>
                  <a:srgbClr val="FF0000"/>
                </a:solidFill>
                <a:latin typeface="Algerian" pitchFamily="82" charset="0"/>
              </a:rPr>
              <a:t>(PEACE)</a:t>
            </a:r>
            <a:endParaRPr lang="en-US" dirty="0"/>
          </a:p>
        </p:txBody>
      </p:sp>
      <p:sp>
        <p:nvSpPr>
          <p:cNvPr id="3" name="Content Placeholder 2"/>
          <p:cNvSpPr>
            <a:spLocks noGrp="1"/>
          </p:cNvSpPr>
          <p:nvPr>
            <p:ph sz="quarter" idx="13"/>
          </p:nvPr>
        </p:nvSpPr>
        <p:spPr>
          <a:xfrm>
            <a:off x="0" y="1981200"/>
            <a:ext cx="4498847" cy="4876800"/>
          </a:xfrm>
        </p:spPr>
        <p:txBody>
          <a:bodyPr>
            <a:normAutofit fontScale="85000" lnSpcReduction="10000"/>
          </a:bodyPr>
          <a:lstStyle/>
          <a:p>
            <a:r>
              <a:rPr lang="en-US" b="1" dirty="0">
                <a:latin typeface="Arial Black" pitchFamily="34" charset="0"/>
              </a:rPr>
              <a:t>John 16:33</a:t>
            </a:r>
          </a:p>
          <a:p>
            <a:pPr marL="0" indent="0">
              <a:buNone/>
            </a:pPr>
            <a:r>
              <a:rPr lang="en-US" b="1" dirty="0" smtClean="0">
                <a:latin typeface="Arial Black" pitchFamily="34" charset="0"/>
              </a:rPr>
              <a:t>“I </a:t>
            </a:r>
            <a:r>
              <a:rPr lang="en-US" b="1" dirty="0">
                <a:latin typeface="Arial Black" pitchFamily="34" charset="0"/>
              </a:rPr>
              <a:t>have told you these things, so that in me you may have peace. In this world you will have trouble. But take heart! I have overcome the world</a:t>
            </a:r>
            <a:r>
              <a:rPr lang="en-US" b="1" dirty="0" smtClean="0">
                <a:latin typeface="Arial Black" pitchFamily="34" charset="0"/>
              </a:rPr>
              <a:t>.”</a:t>
            </a:r>
          </a:p>
          <a:p>
            <a:r>
              <a:rPr lang="en-US" b="1" dirty="0">
                <a:latin typeface="Arial Black" pitchFamily="34" charset="0"/>
              </a:rPr>
              <a:t>John </a:t>
            </a:r>
            <a:r>
              <a:rPr lang="en-US" b="1" dirty="0" smtClean="0">
                <a:latin typeface="Arial Black" pitchFamily="34" charset="0"/>
              </a:rPr>
              <a:t>20:19</a:t>
            </a:r>
            <a:endParaRPr lang="en-US" b="1" dirty="0">
              <a:latin typeface="Arial Black" pitchFamily="34" charset="0"/>
            </a:endParaRPr>
          </a:p>
          <a:p>
            <a:pPr marL="0" indent="0">
              <a:buNone/>
            </a:pPr>
            <a:r>
              <a:rPr lang="en-US" b="1" dirty="0">
                <a:latin typeface="Arial Black" pitchFamily="34" charset="0"/>
              </a:rPr>
              <a:t>Jesus Appears to His Disciples</a:t>
            </a:r>
          </a:p>
          <a:p>
            <a:pPr marL="0" indent="0">
              <a:buNone/>
            </a:pPr>
            <a:r>
              <a:rPr lang="en-US" b="1" dirty="0" smtClean="0">
                <a:latin typeface="Arial Black" pitchFamily="34" charset="0"/>
              </a:rPr>
              <a:t>On </a:t>
            </a:r>
            <a:r>
              <a:rPr lang="en-US" b="1" dirty="0">
                <a:latin typeface="Arial Black" pitchFamily="34" charset="0"/>
              </a:rPr>
              <a:t>the evening of that first day of the week, when the disciples were together, with the doors locked for fear of the Jewish leaders, Jesus came and stood among them and said, “Peace be with you</a:t>
            </a:r>
            <a:r>
              <a:rPr lang="en-US" b="1" dirty="0" smtClean="0">
                <a:latin typeface="Arial Black" pitchFamily="34" charset="0"/>
              </a:rPr>
              <a:t>!”</a:t>
            </a:r>
            <a:endParaRPr lang="en-US" b="1" dirty="0">
              <a:latin typeface="Arial Black" pitchFamily="34" charset="0"/>
            </a:endParaRPr>
          </a:p>
        </p:txBody>
      </p:sp>
      <p:sp>
        <p:nvSpPr>
          <p:cNvPr id="4" name="Content Placeholder 3"/>
          <p:cNvSpPr>
            <a:spLocks noGrp="1"/>
          </p:cNvSpPr>
          <p:nvPr>
            <p:ph sz="quarter" idx="14"/>
          </p:nvPr>
        </p:nvSpPr>
        <p:spPr>
          <a:xfrm>
            <a:off x="4645152" y="1981200"/>
            <a:ext cx="4498848" cy="4876800"/>
          </a:xfrm>
        </p:spPr>
        <p:txBody>
          <a:bodyPr>
            <a:normAutofit fontScale="85000" lnSpcReduction="10000"/>
          </a:bodyPr>
          <a:lstStyle/>
          <a:p>
            <a:r>
              <a:rPr lang="fr-FR" b="1" dirty="0">
                <a:solidFill>
                  <a:srgbClr val="FF0000"/>
                </a:solidFill>
                <a:latin typeface="Arial Black" pitchFamily="34" charset="0"/>
              </a:rPr>
              <a:t>Jean 16:33</a:t>
            </a:r>
          </a:p>
          <a:p>
            <a:pPr marL="0" indent="0">
              <a:buNone/>
            </a:pPr>
            <a:r>
              <a:rPr lang="fr-FR" b="1" dirty="0" smtClean="0">
                <a:solidFill>
                  <a:srgbClr val="FF0000"/>
                </a:solidFill>
                <a:latin typeface="Arial Black" pitchFamily="34" charset="0"/>
              </a:rPr>
              <a:t>Je </a:t>
            </a:r>
            <a:r>
              <a:rPr lang="fr-FR" b="1" dirty="0">
                <a:solidFill>
                  <a:srgbClr val="FF0000"/>
                </a:solidFill>
                <a:latin typeface="Arial Black" pitchFamily="34" charset="0"/>
              </a:rPr>
              <a:t>vous ai dit ces choses, afin que vous ayez la paix en moi. Vous aurez des tribulations dans le monde; mais prenez courage, j'ai vaincu le monde</a:t>
            </a:r>
            <a:r>
              <a:rPr lang="fr-FR" b="1" dirty="0" smtClean="0">
                <a:solidFill>
                  <a:srgbClr val="FF0000"/>
                </a:solidFill>
                <a:latin typeface="Arial Black" pitchFamily="34" charset="0"/>
              </a:rPr>
              <a:t>.</a:t>
            </a:r>
          </a:p>
          <a:p>
            <a:r>
              <a:rPr lang="fr-FR" b="1" dirty="0">
                <a:solidFill>
                  <a:srgbClr val="FF0000"/>
                </a:solidFill>
                <a:latin typeface="Arial Black" pitchFamily="34" charset="0"/>
              </a:rPr>
              <a:t>Jean </a:t>
            </a:r>
            <a:r>
              <a:rPr lang="fr-FR" b="1" dirty="0" smtClean="0">
                <a:solidFill>
                  <a:srgbClr val="FF0000"/>
                </a:solidFill>
                <a:latin typeface="Arial Black" pitchFamily="34" charset="0"/>
              </a:rPr>
              <a:t>20:19</a:t>
            </a:r>
          </a:p>
          <a:p>
            <a:pPr marL="0" indent="0">
              <a:buNone/>
            </a:pPr>
            <a:r>
              <a:rPr lang="fr-FR" b="1" dirty="0" smtClean="0">
                <a:solidFill>
                  <a:srgbClr val="FF0000"/>
                </a:solidFill>
                <a:latin typeface="Arial Black" pitchFamily="34" charset="0"/>
              </a:rPr>
              <a:t>Le </a:t>
            </a:r>
            <a:r>
              <a:rPr lang="fr-FR" b="1" dirty="0">
                <a:solidFill>
                  <a:srgbClr val="FF0000"/>
                </a:solidFill>
                <a:latin typeface="Arial Black" pitchFamily="34" charset="0"/>
              </a:rPr>
              <a:t>soir de ce jour, qui était le premier de la semaine, les portes du lieu où se trouvaient les disciples étant fermées, à cause de la crainte qu'ils avaient des Juifs, Jésus vint, se présenta au milieu d'eux, et leur dit: La paix soit avec </a:t>
            </a:r>
            <a:r>
              <a:rPr lang="fr-FR" b="1" dirty="0" smtClean="0">
                <a:solidFill>
                  <a:srgbClr val="FF0000"/>
                </a:solidFill>
                <a:latin typeface="Arial Black" pitchFamily="34" charset="0"/>
              </a:rPr>
              <a:t>vous!</a:t>
            </a:r>
            <a:endParaRPr lang="fr-FR" b="1" dirty="0">
              <a:solidFill>
                <a:srgbClr val="FF0000"/>
              </a:solidFill>
              <a:latin typeface="Arial Black" pitchFamily="34" charset="0"/>
            </a:endParaRPr>
          </a:p>
        </p:txBody>
      </p:sp>
    </p:spTree>
    <p:extLst>
      <p:ext uri="{BB962C8B-B14F-4D97-AF65-F5344CB8AC3E}">
        <p14:creationId xmlns:p14="http://schemas.microsoft.com/office/powerpoint/2010/main" val="77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661</TotalTime>
  <Words>1168</Words>
  <Application>Microsoft Office PowerPoint</Application>
  <PresentationFormat>On-screen Show (4:3)</PresentationFormat>
  <Paragraphs>116</Paragraphs>
  <Slides>18</Slides>
  <Notes>0</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Waveform</vt:lpstr>
      <vt:lpstr>THE FRUIT OF THE SPIRIT IS:</vt:lpstr>
      <vt:lpstr>WHAT IS THE DEFINITION OF PEACE?</vt:lpstr>
      <vt:lpstr>THE FRUIT OF THE SPIRIT IS: PEACE</vt:lpstr>
      <vt:lpstr>PEACE ON EARTH</vt:lpstr>
      <vt:lpstr>WHAT IS THE DEFINITION OF PEACE ACCORDING TO THE BIBLE?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lpstr>THE FRUIT OF THE SPIRIT IS: (PEACE)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FRUIT OF THE SPIRIT IS:</dc:title>
  <dc:creator>2012</dc:creator>
  <cp:lastModifiedBy>Owner</cp:lastModifiedBy>
  <cp:revision>36</cp:revision>
  <dcterms:created xsi:type="dcterms:W3CDTF">2012-11-11T11:10:28Z</dcterms:created>
  <dcterms:modified xsi:type="dcterms:W3CDTF">2015-09-08T16:58:55Z</dcterms:modified>
</cp:coreProperties>
</file>