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70" r:id="rId6"/>
    <p:sldId id="257" r:id="rId7"/>
    <p:sldId id="261" r:id="rId8"/>
    <p:sldId id="262" r:id="rId9"/>
    <p:sldId id="263" r:id="rId10"/>
    <p:sldId id="265" r:id="rId11"/>
    <p:sldId id="264" r:id="rId12"/>
    <p:sldId id="266" r:id="rId13"/>
    <p:sldId id="267" r:id="rId14"/>
    <p:sldId id="269" r:id="rId15"/>
    <p:sldId id="268"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654AD7-05FE-440F-A17F-05B02637043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54AD7-05FE-440F-A17F-05B02637043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54AD7-05FE-440F-A17F-05B02637043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654AD7-05FE-440F-A17F-05B02637043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4654AD7-05FE-440F-A17F-05B02637043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654AD7-05FE-440F-A17F-05B02637043A}"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0ED16-7614-4784-9B4C-7897D0469BC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654AD7-05FE-440F-A17F-05B02637043A}"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654AD7-05FE-440F-A17F-05B02637043A}"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54AD7-05FE-440F-A17F-05B02637043A}"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4654AD7-05FE-440F-A17F-05B02637043A}" type="datetimeFigureOut">
              <a:rPr lang="en-US" smtClean="0"/>
              <a:pPr/>
              <a:t>6/16/2015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020ED16-7614-4784-9B4C-7897D0469B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54AD7-05FE-440F-A17F-05B02637043A}"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0ED16-7614-4784-9B4C-7897D0469B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4654AD7-05FE-440F-A17F-05B02637043A}" type="datetimeFigureOut">
              <a:rPr lang="en-US" smtClean="0"/>
              <a:pPr/>
              <a:t>6/16/2015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020ED16-7614-4784-9B4C-7897D0469B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iblegateway.com/passage/?search=Galatians+5:22&amp;version=NI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4.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709"/>
            <a:ext cx="9144000" cy="658091"/>
          </a:xfrm>
        </p:spPr>
        <p:txBody>
          <a:bodyPr>
            <a:noAutofit/>
          </a:bodyPr>
          <a:lstStyle/>
          <a:p>
            <a:pPr algn="ctr"/>
            <a:r>
              <a:rPr lang="en-US" sz="3600" b="1" dirty="0" smtClean="0">
                <a:latin typeface="Arial Black" pitchFamily="34" charset="0"/>
              </a:rPr>
              <a:t>THE FRUIT OF THE SPIRIT IS: JOY</a:t>
            </a:r>
            <a:endParaRPr lang="en-US" sz="3600" b="1" dirty="0">
              <a:latin typeface="Arial Black" pitchFamily="34" charset="0"/>
            </a:endParaRPr>
          </a:p>
        </p:txBody>
      </p:sp>
      <p:sp>
        <p:nvSpPr>
          <p:cNvPr id="3" name="Subtitle 2"/>
          <p:cNvSpPr>
            <a:spLocks noGrp="1"/>
          </p:cNvSpPr>
          <p:nvPr>
            <p:ph type="subTitle" idx="1"/>
          </p:nvPr>
        </p:nvSpPr>
        <p:spPr>
          <a:xfrm>
            <a:off x="0" y="1066800"/>
            <a:ext cx="9144000" cy="5791200"/>
          </a:xfrm>
        </p:spPr>
        <p:txBody>
          <a:bodyPr>
            <a:normAutofit fontScale="85000" lnSpcReduction="10000"/>
          </a:bodyPr>
          <a:lstStyle/>
          <a:p>
            <a:pPr algn="l"/>
            <a:r>
              <a:rPr lang="en-US" b="1" u="sng" dirty="0">
                <a:hlinkClick r:id="rId2"/>
              </a:rPr>
              <a:t>Galatians 5:22</a:t>
            </a:r>
            <a:r>
              <a:rPr lang="en-US" b="1" u="sng" dirty="0"/>
              <a:t/>
            </a:r>
            <a:br>
              <a:rPr lang="en-US" b="1" u="sng" dirty="0"/>
            </a:br>
            <a:r>
              <a:rPr lang="en-US" sz="7200" b="1" u="sng" dirty="0">
                <a:solidFill>
                  <a:srgbClr val="FF0000"/>
                </a:solidFill>
              </a:rPr>
              <a:t>But the fruit of the Spirit is love, joy, peace, forbearance, kindness, goodness, faithfulness,</a:t>
            </a:r>
            <a:endParaRPr lang="en-US" sz="7200" dirty="0">
              <a:solidFill>
                <a:srgbClr val="FF0000"/>
              </a:solidFill>
            </a:endParaRPr>
          </a:p>
        </p:txBody>
      </p:sp>
    </p:spTree>
    <p:extLst>
      <p:ext uri="{BB962C8B-B14F-4D97-AF65-F5344CB8AC3E}">
        <p14:creationId xmlns:p14="http://schemas.microsoft.com/office/powerpoint/2010/main" val="183782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684520"/>
          </a:xfrm>
        </p:spPr>
        <p:txBody>
          <a:bodyPr>
            <a:normAutofit fontScale="92500" lnSpcReduction="20000"/>
          </a:bodyPr>
          <a:lstStyle/>
          <a:p>
            <a:r>
              <a:rPr lang="en-US" dirty="0" smtClean="0"/>
              <a:t>MATTHEW 25: 20, 21</a:t>
            </a:r>
          </a:p>
          <a:p>
            <a:r>
              <a:rPr lang="en-US" baseline="30000" dirty="0"/>
              <a:t>20 </a:t>
            </a:r>
            <a:r>
              <a:rPr lang="en-US" dirty="0"/>
              <a:t>The man who had received five bags of gold brought the other five. ‘Master,’ he said, ‘you entrusted me with five bags of gold. See, I have gained five more.’</a:t>
            </a:r>
          </a:p>
          <a:p>
            <a:r>
              <a:rPr lang="en-US" baseline="30000" dirty="0"/>
              <a:t>21 </a:t>
            </a:r>
            <a:r>
              <a:rPr lang="en-US" dirty="0"/>
              <a:t>“His master replied, ‘Well done, good and faithful servant! You have been faithful with a few things; I will put you in charge of many things. Come and share your master’s happiness</a:t>
            </a:r>
            <a:r>
              <a:rPr lang="en-US" dirty="0" smtClean="0"/>
              <a:t>!</a:t>
            </a:r>
            <a:endParaRPr lang="en-US" dirty="0"/>
          </a:p>
        </p:txBody>
      </p:sp>
      <p:sp>
        <p:nvSpPr>
          <p:cNvPr id="3" name="Content Placeholder 2"/>
          <p:cNvSpPr>
            <a:spLocks noGrp="1"/>
          </p:cNvSpPr>
          <p:nvPr>
            <p:ph sz="half" idx="2"/>
          </p:nvPr>
        </p:nvSpPr>
        <p:spPr>
          <a:xfrm>
            <a:off x="4700016" y="1097280"/>
            <a:ext cx="4443984" cy="5760720"/>
          </a:xfrm>
        </p:spPr>
        <p:txBody>
          <a:bodyPr>
            <a:normAutofit fontScale="92500" lnSpcReduction="20000"/>
          </a:bodyPr>
          <a:lstStyle/>
          <a:p>
            <a:r>
              <a:rPr lang="fr-FR" dirty="0">
                <a:solidFill>
                  <a:srgbClr val="FF0000"/>
                </a:solidFill>
                <a:latin typeface="Arial Black" pitchFamily="34" charset="0"/>
              </a:rPr>
              <a:t>Matthieu </a:t>
            </a:r>
            <a:r>
              <a:rPr lang="fr-FR" dirty="0" smtClean="0">
                <a:solidFill>
                  <a:srgbClr val="FF0000"/>
                </a:solidFill>
                <a:latin typeface="Arial Black" pitchFamily="34" charset="0"/>
              </a:rPr>
              <a:t>25:20, 21</a:t>
            </a:r>
            <a:endParaRPr lang="fr-FR" dirty="0">
              <a:solidFill>
                <a:srgbClr val="FF0000"/>
              </a:solidFill>
              <a:latin typeface="Arial Black" pitchFamily="34" charset="0"/>
            </a:endParaRPr>
          </a:p>
          <a:p>
            <a:r>
              <a:rPr lang="fr-FR" baseline="30000" dirty="0">
                <a:solidFill>
                  <a:srgbClr val="FF0000"/>
                </a:solidFill>
                <a:latin typeface="Arial Black" pitchFamily="34" charset="0"/>
              </a:rPr>
              <a:t>20 </a:t>
            </a:r>
            <a:r>
              <a:rPr lang="fr-FR" dirty="0">
                <a:solidFill>
                  <a:srgbClr val="FF0000"/>
                </a:solidFill>
                <a:latin typeface="Arial Black" pitchFamily="34" charset="0"/>
              </a:rPr>
              <a:t>Celui qui avait reçu les cinq talents s'approcha, en apportant cinq autres talents, et il dit: Seigneur, tu m'as remis cinq talents; voici, j'en ai gagné cinq autres.</a:t>
            </a:r>
          </a:p>
          <a:p>
            <a:r>
              <a:rPr lang="fr-FR" baseline="30000" dirty="0">
                <a:solidFill>
                  <a:srgbClr val="FF0000"/>
                </a:solidFill>
                <a:latin typeface="Arial Black" pitchFamily="34" charset="0"/>
              </a:rPr>
              <a:t>21 </a:t>
            </a:r>
            <a:r>
              <a:rPr lang="fr-FR" dirty="0">
                <a:solidFill>
                  <a:srgbClr val="FF0000"/>
                </a:solidFill>
                <a:latin typeface="Arial Black" pitchFamily="34" charset="0"/>
              </a:rPr>
              <a:t>Son maître lui dit: C'est bien, bon et fidèle serviteur; tu as été fidèle en peu de chose, je te confierai beaucoup; entre dans la joie de ton </a:t>
            </a:r>
            <a:r>
              <a:rPr lang="fr-FR" dirty="0" smtClean="0">
                <a:solidFill>
                  <a:srgbClr val="FF0000"/>
                </a:solidFill>
                <a:latin typeface="Arial Black" pitchFamily="34" charset="0"/>
              </a:rPr>
              <a:t>maître</a:t>
            </a:r>
            <a:endParaRPr lang="fr-FR" dirty="0">
              <a:solidFill>
                <a:srgbClr val="FF0000"/>
              </a:solidFill>
              <a:latin typeface="Arial Black" pitchFamily="34" charset="0"/>
            </a:endParaRPr>
          </a:p>
        </p:txBody>
      </p:sp>
      <p:sp>
        <p:nvSpPr>
          <p:cNvPr id="4" name="Title 3"/>
          <p:cNvSpPr>
            <a:spLocks noGrp="1"/>
          </p:cNvSpPr>
          <p:nvPr>
            <p:ph type="title"/>
          </p:nvPr>
        </p:nvSpPr>
        <p:spPr>
          <a:xfrm>
            <a:off x="76200" y="76200"/>
            <a:ext cx="9067800" cy="838200"/>
          </a:xfrm>
        </p:spPr>
        <p:txBody>
          <a:bodyPr/>
          <a:lstStyle/>
          <a:p>
            <a:pPr algn="ctr"/>
            <a:r>
              <a:rPr lang="en-US" sz="4800" b="1" dirty="0">
                <a:solidFill>
                  <a:srgbClr val="000000"/>
                </a:solidFill>
                <a:latin typeface="Algerian" pitchFamily="82" charset="0"/>
              </a:rPr>
              <a:t>HOW TO MAKE GOD HAPPY?</a:t>
            </a:r>
            <a:endParaRPr lang="en-US" dirty="0"/>
          </a:p>
        </p:txBody>
      </p:sp>
    </p:spTree>
    <p:extLst>
      <p:ext uri="{BB962C8B-B14F-4D97-AF65-F5344CB8AC3E}">
        <p14:creationId xmlns:p14="http://schemas.microsoft.com/office/powerpoint/2010/main" val="2136758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684520"/>
          </a:xfrm>
        </p:spPr>
        <p:txBody>
          <a:bodyPr>
            <a:normAutofit lnSpcReduction="10000"/>
          </a:bodyPr>
          <a:lstStyle/>
          <a:p>
            <a:r>
              <a:rPr lang="en-US" dirty="0">
                <a:latin typeface="Arial Black" pitchFamily="34" charset="0"/>
              </a:rPr>
              <a:t>Luke </a:t>
            </a:r>
            <a:r>
              <a:rPr lang="en-US" dirty="0" smtClean="0">
                <a:latin typeface="Arial Black" pitchFamily="34" charset="0"/>
              </a:rPr>
              <a:t>15:7</a:t>
            </a:r>
            <a:endParaRPr lang="en-US" dirty="0">
              <a:latin typeface="Arial Black" pitchFamily="34" charset="0"/>
            </a:endParaRPr>
          </a:p>
          <a:p>
            <a:r>
              <a:rPr lang="en-US" baseline="30000" dirty="0">
                <a:latin typeface="Arial Black" pitchFamily="34" charset="0"/>
              </a:rPr>
              <a:t>7 </a:t>
            </a:r>
            <a:r>
              <a:rPr lang="en-US" dirty="0">
                <a:latin typeface="Arial Black" pitchFamily="34" charset="0"/>
              </a:rPr>
              <a:t>I tell you that in the same way there will be more rejoicing in heaven over one sinner who repents than over ninety-nine righteous persons who do not need to repent</a:t>
            </a:r>
            <a:r>
              <a:rPr lang="en-US" dirty="0" smtClean="0">
                <a:latin typeface="Arial Black" pitchFamily="34" charset="0"/>
              </a:rPr>
              <a:t>.</a:t>
            </a:r>
            <a:endParaRPr lang="en-US" dirty="0">
              <a:latin typeface="Arial Black" pitchFamily="34" charset="0"/>
            </a:endParaRPr>
          </a:p>
        </p:txBody>
      </p:sp>
      <p:sp>
        <p:nvSpPr>
          <p:cNvPr id="3" name="Content Placeholder 2"/>
          <p:cNvSpPr>
            <a:spLocks noGrp="1"/>
          </p:cNvSpPr>
          <p:nvPr>
            <p:ph sz="half" idx="2"/>
          </p:nvPr>
        </p:nvSpPr>
        <p:spPr>
          <a:xfrm>
            <a:off x="4700016" y="1097280"/>
            <a:ext cx="4443984" cy="5684520"/>
          </a:xfrm>
        </p:spPr>
        <p:txBody>
          <a:bodyPr>
            <a:normAutofit lnSpcReduction="10000"/>
          </a:bodyPr>
          <a:lstStyle/>
          <a:p>
            <a:r>
              <a:rPr lang="fr-FR" sz="3200" dirty="0">
                <a:solidFill>
                  <a:srgbClr val="FF0000"/>
                </a:solidFill>
                <a:latin typeface="Arial Black" pitchFamily="34" charset="0"/>
              </a:rPr>
              <a:t>Luc </a:t>
            </a:r>
            <a:r>
              <a:rPr lang="fr-FR" sz="3200" dirty="0" smtClean="0">
                <a:solidFill>
                  <a:srgbClr val="FF0000"/>
                </a:solidFill>
                <a:latin typeface="Arial Black" pitchFamily="34" charset="0"/>
              </a:rPr>
              <a:t>15:7</a:t>
            </a:r>
            <a:endParaRPr lang="fr-FR" sz="3200" dirty="0">
              <a:solidFill>
                <a:srgbClr val="FF0000"/>
              </a:solidFill>
              <a:latin typeface="Arial Black" pitchFamily="34" charset="0"/>
            </a:endParaRPr>
          </a:p>
          <a:p>
            <a:r>
              <a:rPr lang="fr-FR" sz="3200" baseline="30000" dirty="0">
                <a:solidFill>
                  <a:srgbClr val="FF0000"/>
                </a:solidFill>
                <a:latin typeface="Arial Black" pitchFamily="34" charset="0"/>
              </a:rPr>
              <a:t>7 </a:t>
            </a:r>
            <a:r>
              <a:rPr lang="fr-FR" sz="3200" dirty="0">
                <a:solidFill>
                  <a:srgbClr val="FF0000"/>
                </a:solidFill>
                <a:latin typeface="Arial Black" pitchFamily="34" charset="0"/>
              </a:rPr>
              <a:t>De même, je vous le dis, il y aura plus de joie dans le ciel pour un seul pécheur qui se repent, que pour quatre-vingt-dix-neuf justes qui n'ont pas besoin de repentance.</a:t>
            </a:r>
          </a:p>
        </p:txBody>
      </p:sp>
      <p:sp>
        <p:nvSpPr>
          <p:cNvPr id="4" name="Title 3"/>
          <p:cNvSpPr>
            <a:spLocks noGrp="1"/>
          </p:cNvSpPr>
          <p:nvPr>
            <p:ph type="title"/>
          </p:nvPr>
        </p:nvSpPr>
        <p:spPr>
          <a:xfrm>
            <a:off x="152400" y="0"/>
            <a:ext cx="8763000" cy="914400"/>
          </a:xfrm>
        </p:spPr>
        <p:txBody>
          <a:bodyPr/>
          <a:lstStyle/>
          <a:p>
            <a:pPr algn="ctr"/>
            <a:r>
              <a:rPr lang="en-US" sz="4800" b="1" dirty="0" smtClean="0">
                <a:latin typeface="Algerian" pitchFamily="82" charset="0"/>
              </a:rPr>
              <a:t>HOW TO MAKE GOD HAPPY?</a:t>
            </a:r>
            <a:endParaRPr lang="en-US" sz="4800" b="1" dirty="0">
              <a:latin typeface="Algerian" pitchFamily="82" charset="0"/>
            </a:endParaRPr>
          </a:p>
        </p:txBody>
      </p:sp>
    </p:spTree>
    <p:extLst>
      <p:ext uri="{BB962C8B-B14F-4D97-AF65-F5344CB8AC3E}">
        <p14:creationId xmlns:p14="http://schemas.microsoft.com/office/powerpoint/2010/main" val="2658402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18903"/>
            <a:ext cx="4038600" cy="5760720"/>
          </a:xfrm>
        </p:spPr>
        <p:txBody>
          <a:bodyPr>
            <a:normAutofit lnSpcReduction="10000"/>
          </a:bodyPr>
          <a:lstStyle/>
          <a:p>
            <a:r>
              <a:rPr lang="en-US" dirty="0"/>
              <a:t>John </a:t>
            </a:r>
            <a:r>
              <a:rPr lang="en-US" dirty="0" smtClean="0"/>
              <a:t>15:10, 11</a:t>
            </a:r>
            <a:endParaRPr lang="en-US" dirty="0"/>
          </a:p>
          <a:p>
            <a:r>
              <a:rPr lang="en-US" baseline="30000" dirty="0"/>
              <a:t>10 </a:t>
            </a:r>
            <a:r>
              <a:rPr lang="en-US" dirty="0"/>
              <a:t>If you keep my commands, you will remain in my love, just as I have kept my Father’s commands and remain in his </a:t>
            </a:r>
            <a:r>
              <a:rPr lang="en-US" dirty="0" smtClean="0"/>
              <a:t>love</a:t>
            </a:r>
          </a:p>
          <a:p>
            <a:r>
              <a:rPr lang="en-US" baseline="30000" dirty="0" smtClean="0"/>
              <a:t>11 </a:t>
            </a:r>
            <a:r>
              <a:rPr lang="en-US" dirty="0" smtClean="0"/>
              <a:t>I have told you this so that my joy may be in you and that your joy may be complete.</a:t>
            </a:r>
            <a:endParaRPr lang="en-US" dirty="0"/>
          </a:p>
        </p:txBody>
      </p:sp>
      <p:sp>
        <p:nvSpPr>
          <p:cNvPr id="3" name="Content Placeholder 2"/>
          <p:cNvSpPr>
            <a:spLocks noGrp="1"/>
          </p:cNvSpPr>
          <p:nvPr>
            <p:ph sz="half" idx="2"/>
          </p:nvPr>
        </p:nvSpPr>
        <p:spPr>
          <a:xfrm>
            <a:off x="4700016" y="1097280"/>
            <a:ext cx="4443984" cy="5760720"/>
          </a:xfrm>
        </p:spPr>
        <p:txBody>
          <a:bodyPr>
            <a:normAutofit lnSpcReduction="10000"/>
          </a:bodyPr>
          <a:lstStyle/>
          <a:p>
            <a:r>
              <a:rPr lang="fr-FR" dirty="0">
                <a:solidFill>
                  <a:srgbClr val="FF0000"/>
                </a:solidFill>
              </a:rPr>
              <a:t>Jean </a:t>
            </a:r>
            <a:r>
              <a:rPr lang="fr-FR" dirty="0" smtClean="0">
                <a:solidFill>
                  <a:srgbClr val="FF0000"/>
                </a:solidFill>
              </a:rPr>
              <a:t>15:10, 11</a:t>
            </a:r>
            <a:endParaRPr lang="fr-FR" dirty="0">
              <a:solidFill>
                <a:srgbClr val="FF0000"/>
              </a:solidFill>
            </a:endParaRPr>
          </a:p>
          <a:p>
            <a:r>
              <a:rPr lang="fr-FR" baseline="30000" dirty="0">
                <a:solidFill>
                  <a:srgbClr val="FF0000"/>
                </a:solidFill>
              </a:rPr>
              <a:t>10 </a:t>
            </a:r>
            <a:r>
              <a:rPr lang="fr-FR" dirty="0">
                <a:solidFill>
                  <a:srgbClr val="FF0000"/>
                </a:solidFill>
              </a:rPr>
              <a:t>Si vous gardez mes commandements, vous demeurerez dans mon amour, de même que j'ai gardé les commandements de mon Père, et que je demeure dans son </a:t>
            </a:r>
            <a:r>
              <a:rPr lang="fr-FR" dirty="0" smtClean="0">
                <a:solidFill>
                  <a:srgbClr val="FF0000"/>
                </a:solidFill>
              </a:rPr>
              <a:t>amour</a:t>
            </a:r>
          </a:p>
          <a:p>
            <a:r>
              <a:rPr lang="fr-FR" baseline="30000" dirty="0">
                <a:solidFill>
                  <a:srgbClr val="FF0000"/>
                </a:solidFill>
              </a:rPr>
              <a:t>11 </a:t>
            </a:r>
            <a:r>
              <a:rPr lang="fr-FR" dirty="0">
                <a:solidFill>
                  <a:srgbClr val="FF0000"/>
                </a:solidFill>
              </a:rPr>
              <a:t>Je vous ai dit ces choses, afin que ma joie soit en vous, et que votre joie soit parfaite.</a:t>
            </a:r>
          </a:p>
        </p:txBody>
      </p:sp>
      <p:sp>
        <p:nvSpPr>
          <p:cNvPr id="4" name="Title 3"/>
          <p:cNvSpPr>
            <a:spLocks noGrp="1"/>
          </p:cNvSpPr>
          <p:nvPr>
            <p:ph type="title"/>
          </p:nvPr>
        </p:nvSpPr>
        <p:spPr>
          <a:xfrm>
            <a:off x="0" y="0"/>
            <a:ext cx="9144000" cy="914400"/>
          </a:xfrm>
        </p:spPr>
        <p:txBody>
          <a:bodyPr/>
          <a:lstStyle/>
          <a:p>
            <a:pPr algn="ctr"/>
            <a:r>
              <a:rPr lang="en-US" sz="4800" b="1" dirty="0">
                <a:solidFill>
                  <a:srgbClr val="000000"/>
                </a:solidFill>
                <a:latin typeface="Algerian" pitchFamily="82" charset="0"/>
              </a:rPr>
              <a:t>HOW TO MAKE GOD HAPPY?</a:t>
            </a:r>
            <a:endParaRPr lang="en-US" dirty="0"/>
          </a:p>
        </p:txBody>
      </p:sp>
    </p:spTree>
    <p:extLst>
      <p:ext uri="{BB962C8B-B14F-4D97-AF65-F5344CB8AC3E}">
        <p14:creationId xmlns:p14="http://schemas.microsoft.com/office/powerpoint/2010/main" val="267585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760720"/>
          </a:xfrm>
        </p:spPr>
        <p:txBody>
          <a:bodyPr>
            <a:normAutofit lnSpcReduction="10000"/>
          </a:bodyPr>
          <a:lstStyle/>
          <a:p>
            <a:r>
              <a:rPr lang="en-US" sz="3200" dirty="0">
                <a:latin typeface="Arial Black" pitchFamily="34" charset="0"/>
              </a:rPr>
              <a:t>1 Peter </a:t>
            </a:r>
            <a:r>
              <a:rPr lang="en-US" sz="3200" dirty="0" smtClean="0">
                <a:latin typeface="Arial Black" pitchFamily="34" charset="0"/>
              </a:rPr>
              <a:t>4:13</a:t>
            </a:r>
            <a:endParaRPr lang="en-US" sz="3200" dirty="0">
              <a:latin typeface="Arial Black" pitchFamily="34" charset="0"/>
            </a:endParaRPr>
          </a:p>
          <a:p>
            <a:r>
              <a:rPr lang="en-US" sz="3200" baseline="30000" dirty="0">
                <a:latin typeface="Arial Black" pitchFamily="34" charset="0"/>
              </a:rPr>
              <a:t>13 </a:t>
            </a:r>
            <a:r>
              <a:rPr lang="en-US" sz="3200" dirty="0">
                <a:latin typeface="Arial Black" pitchFamily="34" charset="0"/>
              </a:rPr>
              <a:t>But rejoice inasmuch as you participate in the sufferings of Christ, so that you may be overjoyed when his glory is revealed.</a:t>
            </a:r>
          </a:p>
        </p:txBody>
      </p:sp>
      <p:sp>
        <p:nvSpPr>
          <p:cNvPr id="3" name="Content Placeholder 2"/>
          <p:cNvSpPr>
            <a:spLocks noGrp="1"/>
          </p:cNvSpPr>
          <p:nvPr>
            <p:ph sz="half" idx="2"/>
          </p:nvPr>
        </p:nvSpPr>
        <p:spPr>
          <a:xfrm>
            <a:off x="4700016" y="1097280"/>
            <a:ext cx="4367784" cy="5684520"/>
          </a:xfrm>
        </p:spPr>
        <p:txBody>
          <a:bodyPr>
            <a:normAutofit lnSpcReduction="10000"/>
          </a:bodyPr>
          <a:lstStyle/>
          <a:p>
            <a:r>
              <a:rPr lang="fr-FR" sz="3200" dirty="0">
                <a:solidFill>
                  <a:srgbClr val="FF0000"/>
                </a:solidFill>
                <a:latin typeface="Arial Black" pitchFamily="34" charset="0"/>
              </a:rPr>
              <a:t>1 Pierre </a:t>
            </a:r>
            <a:r>
              <a:rPr lang="fr-FR" sz="3200" dirty="0" smtClean="0">
                <a:solidFill>
                  <a:srgbClr val="FF0000"/>
                </a:solidFill>
                <a:latin typeface="Arial Black" pitchFamily="34" charset="0"/>
              </a:rPr>
              <a:t>4:13</a:t>
            </a:r>
            <a:endParaRPr lang="fr-FR" sz="3200" dirty="0">
              <a:solidFill>
                <a:srgbClr val="FF0000"/>
              </a:solidFill>
              <a:latin typeface="Arial Black" pitchFamily="34" charset="0"/>
            </a:endParaRPr>
          </a:p>
          <a:p>
            <a:r>
              <a:rPr lang="fr-FR" sz="3200" baseline="30000" dirty="0">
                <a:solidFill>
                  <a:srgbClr val="FF0000"/>
                </a:solidFill>
                <a:latin typeface="Arial Black" pitchFamily="34" charset="0"/>
              </a:rPr>
              <a:t>13 </a:t>
            </a:r>
            <a:r>
              <a:rPr lang="fr-FR" sz="3200" dirty="0">
                <a:solidFill>
                  <a:srgbClr val="FF0000"/>
                </a:solidFill>
                <a:latin typeface="Arial Black" pitchFamily="34" charset="0"/>
              </a:rPr>
              <a:t>Réjouissez-vous, au contraire, de la part que vous avez aux souffrances de Christ, afin que vous soyez aussi dans la joie et dans l'allégresse lorsque sa gloire apparaîtra.</a:t>
            </a:r>
          </a:p>
        </p:txBody>
      </p:sp>
      <p:sp>
        <p:nvSpPr>
          <p:cNvPr id="4" name="Title 3"/>
          <p:cNvSpPr>
            <a:spLocks noGrp="1"/>
          </p:cNvSpPr>
          <p:nvPr>
            <p:ph type="title"/>
          </p:nvPr>
        </p:nvSpPr>
        <p:spPr>
          <a:xfrm>
            <a:off x="152400" y="0"/>
            <a:ext cx="8839200" cy="914400"/>
          </a:xfrm>
        </p:spPr>
        <p:txBody>
          <a:bodyPr/>
          <a:lstStyle/>
          <a:p>
            <a:pPr algn="ctr"/>
            <a:r>
              <a:rPr lang="en-US" sz="7200" b="1" dirty="0" smtClean="0">
                <a:latin typeface="Algerian" pitchFamily="82" charset="0"/>
              </a:rPr>
              <a:t>REJOICE</a:t>
            </a:r>
            <a:endParaRPr lang="en-US" sz="7200" b="1" dirty="0">
              <a:latin typeface="Algerian" pitchFamily="82" charset="0"/>
            </a:endParaRPr>
          </a:p>
        </p:txBody>
      </p:sp>
    </p:spTree>
    <p:extLst>
      <p:ext uri="{BB962C8B-B14F-4D97-AF65-F5344CB8AC3E}">
        <p14:creationId xmlns:p14="http://schemas.microsoft.com/office/powerpoint/2010/main" val="425227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608320"/>
          </a:xfrm>
        </p:spPr>
        <p:txBody>
          <a:bodyPr>
            <a:noAutofit/>
          </a:bodyPr>
          <a:lstStyle/>
          <a:p>
            <a:r>
              <a:rPr lang="en-US" sz="3600" dirty="0">
                <a:latin typeface="Arial Black" pitchFamily="34" charset="0"/>
                <a:cs typeface="Arial" pitchFamily="34" charset="0"/>
              </a:rPr>
              <a:t>Luke </a:t>
            </a:r>
            <a:r>
              <a:rPr lang="en-US" sz="3600" dirty="0" smtClean="0">
                <a:latin typeface="Arial Black" pitchFamily="34" charset="0"/>
                <a:cs typeface="Arial" pitchFamily="34" charset="0"/>
              </a:rPr>
              <a:t>10:20</a:t>
            </a:r>
            <a:endParaRPr lang="en-US" sz="3600" dirty="0">
              <a:latin typeface="Arial Black" pitchFamily="34" charset="0"/>
              <a:cs typeface="Arial" pitchFamily="34" charset="0"/>
            </a:endParaRPr>
          </a:p>
          <a:p>
            <a:r>
              <a:rPr lang="en-US" sz="3600" baseline="30000" dirty="0">
                <a:latin typeface="Arial Black" pitchFamily="34" charset="0"/>
                <a:cs typeface="Arial" pitchFamily="34" charset="0"/>
              </a:rPr>
              <a:t>20 </a:t>
            </a:r>
            <a:r>
              <a:rPr lang="en-US" sz="3600" dirty="0">
                <a:latin typeface="Arial Black" pitchFamily="34" charset="0"/>
                <a:cs typeface="Arial" pitchFamily="34" charset="0"/>
              </a:rPr>
              <a:t>However, do not rejoice that the spirits submit to you, but rejoice that your names are written in heaven.”</a:t>
            </a:r>
          </a:p>
        </p:txBody>
      </p:sp>
      <p:sp>
        <p:nvSpPr>
          <p:cNvPr id="3" name="Content Placeholder 2"/>
          <p:cNvSpPr>
            <a:spLocks noGrp="1"/>
          </p:cNvSpPr>
          <p:nvPr>
            <p:ph sz="half" idx="2"/>
          </p:nvPr>
        </p:nvSpPr>
        <p:spPr>
          <a:xfrm>
            <a:off x="4700016" y="1097280"/>
            <a:ext cx="4443984" cy="5760720"/>
          </a:xfrm>
        </p:spPr>
        <p:txBody>
          <a:bodyPr>
            <a:normAutofit/>
          </a:bodyPr>
          <a:lstStyle/>
          <a:p>
            <a:r>
              <a:rPr lang="fr-FR" sz="3200" dirty="0">
                <a:solidFill>
                  <a:srgbClr val="FF0000"/>
                </a:solidFill>
                <a:latin typeface="Arial Black" pitchFamily="34" charset="0"/>
              </a:rPr>
              <a:t>Luc </a:t>
            </a:r>
            <a:r>
              <a:rPr lang="fr-FR" sz="3200" dirty="0" smtClean="0">
                <a:solidFill>
                  <a:srgbClr val="FF0000"/>
                </a:solidFill>
                <a:latin typeface="Arial Black" pitchFamily="34" charset="0"/>
              </a:rPr>
              <a:t>10:20</a:t>
            </a:r>
            <a:endParaRPr lang="fr-FR" sz="3200" dirty="0">
              <a:solidFill>
                <a:srgbClr val="FF0000"/>
              </a:solidFill>
              <a:latin typeface="Arial Black" pitchFamily="34" charset="0"/>
            </a:endParaRPr>
          </a:p>
          <a:p>
            <a:r>
              <a:rPr lang="fr-FR" sz="3200" baseline="30000" dirty="0">
                <a:solidFill>
                  <a:srgbClr val="FF0000"/>
                </a:solidFill>
                <a:latin typeface="Arial Black" pitchFamily="34" charset="0"/>
              </a:rPr>
              <a:t>20 </a:t>
            </a:r>
            <a:r>
              <a:rPr lang="fr-FR" sz="3200" dirty="0">
                <a:solidFill>
                  <a:srgbClr val="FF0000"/>
                </a:solidFill>
                <a:latin typeface="Arial Black" pitchFamily="34" charset="0"/>
              </a:rPr>
              <a:t>Cependant, ne vous réjouissez pas de ce que les esprits vous sont soumis; mais réjouissez-vous de ce que vos noms sont écrits dans les cieux</a:t>
            </a:r>
          </a:p>
        </p:txBody>
      </p:sp>
      <p:sp>
        <p:nvSpPr>
          <p:cNvPr id="4" name="Title 3"/>
          <p:cNvSpPr>
            <a:spLocks noGrp="1"/>
          </p:cNvSpPr>
          <p:nvPr>
            <p:ph type="title"/>
          </p:nvPr>
        </p:nvSpPr>
        <p:spPr>
          <a:xfrm>
            <a:off x="76200" y="0"/>
            <a:ext cx="8991600" cy="914400"/>
          </a:xfrm>
        </p:spPr>
        <p:txBody>
          <a:bodyPr/>
          <a:lstStyle/>
          <a:p>
            <a:pPr algn="ctr"/>
            <a:r>
              <a:rPr lang="en-US" sz="4400" b="1" dirty="0" smtClean="0">
                <a:latin typeface="Algerian" pitchFamily="82" charset="0"/>
              </a:rPr>
              <a:t>TO BE REJOICE AND NOT TO BE.</a:t>
            </a:r>
            <a:endParaRPr lang="en-US" sz="4400" b="1" dirty="0">
              <a:latin typeface="Algerian" pitchFamily="82" charset="0"/>
            </a:endParaRPr>
          </a:p>
        </p:txBody>
      </p:sp>
    </p:spTree>
    <p:extLst>
      <p:ext uri="{BB962C8B-B14F-4D97-AF65-F5344CB8AC3E}">
        <p14:creationId xmlns:p14="http://schemas.microsoft.com/office/powerpoint/2010/main" val="291181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760720"/>
          </a:xfrm>
        </p:spPr>
        <p:txBody>
          <a:bodyPr>
            <a:noAutofit/>
          </a:bodyPr>
          <a:lstStyle/>
          <a:p>
            <a:r>
              <a:rPr lang="en-US" sz="4600" dirty="0"/>
              <a:t>3 John </a:t>
            </a:r>
            <a:r>
              <a:rPr lang="en-US" sz="4600" dirty="0" smtClean="0"/>
              <a:t>1:4</a:t>
            </a:r>
            <a:endParaRPr lang="en-US" sz="4600" dirty="0"/>
          </a:p>
          <a:p>
            <a:r>
              <a:rPr lang="en-US" sz="4600" baseline="30000" dirty="0"/>
              <a:t>4 </a:t>
            </a:r>
            <a:r>
              <a:rPr lang="en-US" sz="4600" dirty="0"/>
              <a:t>I have no greater joy than to hear that my children are walking in the truth</a:t>
            </a:r>
            <a:r>
              <a:rPr lang="en-US" sz="4600" dirty="0" smtClean="0"/>
              <a:t>.</a:t>
            </a:r>
            <a:endParaRPr lang="en-US" sz="4600" dirty="0"/>
          </a:p>
        </p:txBody>
      </p:sp>
      <p:sp>
        <p:nvSpPr>
          <p:cNvPr id="3" name="Content Placeholder 2"/>
          <p:cNvSpPr>
            <a:spLocks noGrp="1"/>
          </p:cNvSpPr>
          <p:nvPr>
            <p:ph sz="half" idx="2"/>
          </p:nvPr>
        </p:nvSpPr>
        <p:spPr>
          <a:xfrm>
            <a:off x="4700016" y="1097280"/>
            <a:ext cx="4443984" cy="5760720"/>
          </a:xfrm>
        </p:spPr>
        <p:txBody>
          <a:bodyPr>
            <a:normAutofit fontScale="92500" lnSpcReduction="20000"/>
          </a:bodyPr>
          <a:lstStyle/>
          <a:p>
            <a:r>
              <a:rPr lang="fr-FR" sz="4400" dirty="0">
                <a:solidFill>
                  <a:srgbClr val="FF0000"/>
                </a:solidFill>
                <a:latin typeface="Arial Black" pitchFamily="34" charset="0"/>
              </a:rPr>
              <a:t>3 Jean </a:t>
            </a:r>
            <a:r>
              <a:rPr lang="fr-FR" sz="4400" dirty="0" smtClean="0">
                <a:solidFill>
                  <a:srgbClr val="FF0000"/>
                </a:solidFill>
                <a:latin typeface="Arial Black" pitchFamily="34" charset="0"/>
              </a:rPr>
              <a:t>1:4</a:t>
            </a:r>
            <a:endParaRPr lang="fr-FR" sz="4400" dirty="0">
              <a:solidFill>
                <a:srgbClr val="FF0000"/>
              </a:solidFill>
              <a:latin typeface="Arial Black" pitchFamily="34" charset="0"/>
            </a:endParaRPr>
          </a:p>
          <a:p>
            <a:r>
              <a:rPr lang="fr-FR" sz="4400" baseline="30000" dirty="0">
                <a:solidFill>
                  <a:srgbClr val="FF0000"/>
                </a:solidFill>
                <a:latin typeface="Arial Black" pitchFamily="34" charset="0"/>
              </a:rPr>
              <a:t>4 </a:t>
            </a:r>
            <a:r>
              <a:rPr lang="fr-FR" sz="4400" dirty="0">
                <a:solidFill>
                  <a:srgbClr val="FF0000"/>
                </a:solidFill>
                <a:latin typeface="Arial Black" pitchFamily="34" charset="0"/>
              </a:rPr>
              <a:t>Je n'ai pas de plus grande joie que d'apprendre que </a:t>
            </a:r>
            <a:r>
              <a:rPr lang="fr-FR" sz="4400" dirty="0" smtClean="0">
                <a:solidFill>
                  <a:srgbClr val="FF0000"/>
                </a:solidFill>
                <a:latin typeface="Arial Black" pitchFamily="34" charset="0"/>
              </a:rPr>
              <a:t>mes enfants </a:t>
            </a:r>
            <a:r>
              <a:rPr lang="fr-FR" sz="4400" dirty="0">
                <a:solidFill>
                  <a:srgbClr val="FF0000"/>
                </a:solidFill>
                <a:latin typeface="Arial Black" pitchFamily="34" charset="0"/>
              </a:rPr>
              <a:t>marchent dans la vérité.</a:t>
            </a:r>
          </a:p>
        </p:txBody>
      </p:sp>
      <p:sp>
        <p:nvSpPr>
          <p:cNvPr id="4" name="Title 3"/>
          <p:cNvSpPr>
            <a:spLocks noGrp="1"/>
          </p:cNvSpPr>
          <p:nvPr>
            <p:ph type="title"/>
          </p:nvPr>
        </p:nvSpPr>
        <p:spPr>
          <a:xfrm>
            <a:off x="76200" y="0"/>
            <a:ext cx="8991600" cy="914400"/>
          </a:xfrm>
        </p:spPr>
        <p:txBody>
          <a:bodyPr/>
          <a:lstStyle/>
          <a:p>
            <a:pPr algn="ctr"/>
            <a:r>
              <a:rPr lang="en-US" sz="6000" b="1" dirty="0" smtClean="0">
                <a:latin typeface="Algerian" pitchFamily="82" charset="0"/>
              </a:rPr>
              <a:t>JESUS GREATER JOY</a:t>
            </a:r>
            <a:endParaRPr lang="en-US" sz="6000" b="1" dirty="0">
              <a:latin typeface="Algerian" pitchFamily="82" charset="0"/>
            </a:endParaRPr>
          </a:p>
        </p:txBody>
      </p:sp>
    </p:spTree>
    <p:extLst>
      <p:ext uri="{BB962C8B-B14F-4D97-AF65-F5344CB8AC3E}">
        <p14:creationId xmlns:p14="http://schemas.microsoft.com/office/powerpoint/2010/main" val="383725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Algerian" pitchFamily="82" charset="0"/>
              </a:rPr>
              <a:t>Joyful Laughing</a:t>
            </a:r>
            <a:endParaRPr lang="en-US" sz="4000" b="1" dirty="0">
              <a:latin typeface="Algerian" pitchFamily="82" charset="0"/>
            </a:endParaRPr>
          </a:p>
        </p:txBody>
      </p:sp>
      <p:pic>
        <p:nvPicPr>
          <p:cNvPr id="12" name="MS90006973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876800" y="1447800"/>
            <a:ext cx="4114800" cy="4724400"/>
          </a:xfrm>
          <a:prstGeom prst="rect">
            <a:avLst/>
          </a:prstGeom>
        </p:spPr>
      </p:pic>
      <p:sp>
        <p:nvSpPr>
          <p:cNvPr id="6" name="Content Placeholder 5"/>
          <p:cNvSpPr>
            <a:spLocks noGrp="1"/>
          </p:cNvSpPr>
          <p:nvPr>
            <p:ph idx="1"/>
          </p:nvPr>
        </p:nvSpPr>
        <p:spPr/>
        <p:txBody>
          <a:bodyPr/>
          <a:lstStyle/>
          <a:p>
            <a:r>
              <a:rPr lang="en-US" dirty="0" smtClean="0"/>
              <a:t>LAUGHING SANTA </a:t>
            </a:r>
            <a:endParaRPr lang="en-US" dirty="0"/>
          </a:p>
        </p:txBody>
      </p:sp>
    </p:spTree>
    <p:extLst>
      <p:ext uri="{BB962C8B-B14F-4D97-AF65-F5344CB8AC3E}">
        <p14:creationId xmlns:p14="http://schemas.microsoft.com/office/powerpoint/2010/main" val="3148132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US" b="1" dirty="0" smtClean="0">
                <a:solidFill>
                  <a:srgbClr val="FF0000"/>
                </a:solidFill>
                <a:latin typeface="Arial Black" pitchFamily="34" charset="0"/>
              </a:rPr>
              <a:t>ENCARTA DICTIONARY DEFINITION OF JOY!</a:t>
            </a:r>
            <a:endParaRPr lang="en-US" b="1" dirty="0">
              <a:solidFill>
                <a:srgbClr val="FF0000"/>
              </a:solidFill>
              <a:latin typeface="Arial Black" pitchFamily="34" charset="0"/>
            </a:endParaRPr>
          </a:p>
        </p:txBody>
      </p:sp>
      <p:sp>
        <p:nvSpPr>
          <p:cNvPr id="3" name="Content Placeholder 2"/>
          <p:cNvSpPr>
            <a:spLocks noGrp="1"/>
          </p:cNvSpPr>
          <p:nvPr>
            <p:ph idx="1"/>
          </p:nvPr>
        </p:nvSpPr>
        <p:spPr>
          <a:xfrm>
            <a:off x="0" y="1600200"/>
            <a:ext cx="9144000" cy="5181600"/>
          </a:xfrm>
        </p:spPr>
        <p:txBody>
          <a:bodyPr>
            <a:normAutofit lnSpcReduction="10000"/>
          </a:bodyPr>
          <a:lstStyle/>
          <a:p>
            <a:pPr algn="ctr"/>
            <a:r>
              <a:rPr lang="en-US" sz="4000" b="1" dirty="0" smtClean="0">
                <a:latin typeface="Arial Black" pitchFamily="34" charset="0"/>
              </a:rPr>
              <a:t>GREAT HAPPINESS.</a:t>
            </a:r>
          </a:p>
          <a:p>
            <a:pPr marL="0" indent="0">
              <a:buNone/>
            </a:pPr>
            <a:r>
              <a:rPr lang="en-US" sz="4400" b="1" dirty="0" smtClean="0">
                <a:latin typeface="Arial Black" pitchFamily="34" charset="0"/>
              </a:rPr>
              <a:t>1- feelings of great happiness or pleasure, especially of an elevated or spiritual kind.</a:t>
            </a:r>
          </a:p>
          <a:p>
            <a:pPr marL="0" indent="0">
              <a:buNone/>
            </a:pPr>
            <a:r>
              <a:rPr lang="en-US" sz="4400" b="1" dirty="0" smtClean="0">
                <a:latin typeface="Arial Black" pitchFamily="34" charset="0"/>
              </a:rPr>
              <a:t>2- a pleasurable aspect of something or source of happiness</a:t>
            </a:r>
            <a:endParaRPr lang="en-US" sz="4400" b="1" dirty="0">
              <a:latin typeface="Arial Black" pitchFamily="34" charset="0"/>
            </a:endParaRPr>
          </a:p>
        </p:txBody>
      </p:sp>
    </p:spTree>
    <p:extLst>
      <p:ext uri="{BB962C8B-B14F-4D97-AF65-F5344CB8AC3E}">
        <p14:creationId xmlns:p14="http://schemas.microsoft.com/office/powerpoint/2010/main" val="567564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WHAT IS THE BIBLICAL DEFINITION OF (JOY)?</a:t>
            </a:r>
            <a:endParaRPr lang="en-US" b="1"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2400" dirty="0" smtClean="0">
                <a:latin typeface="Arial Black" pitchFamily="34" charset="0"/>
              </a:rPr>
              <a:t>It is a fruit of the Holy Spirit, coming just second on the list behind love. It captivated the focus of Jesus Christ. For the joy that was set before Him, He endured the cross, scorned the shame and sat down on the right hand of the throne of God.</a:t>
            </a:r>
          </a:p>
          <a:p>
            <a:r>
              <a:rPr lang="en-US" sz="2400" dirty="0" smtClean="0">
                <a:latin typeface="Arial Black" pitchFamily="34" charset="0"/>
              </a:rPr>
              <a:t>We are told to count it all joy when we encounter various trials, knowing that the testing of our faith produces endurance. Joy was welded to the disciples' character when they saw the resurrected Christ and no one could ever take it from them. Our joy is made full when our prayers are answered. There is joy in the presence of the angels of God over one sinner that repents. Is joy a feeling?</a:t>
            </a:r>
          </a:p>
        </p:txBody>
      </p:sp>
    </p:spTree>
    <p:extLst>
      <p:ext uri="{BB962C8B-B14F-4D97-AF65-F5344CB8AC3E}">
        <p14:creationId xmlns:p14="http://schemas.microsoft.com/office/powerpoint/2010/main" val="255049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pPr algn="ctr"/>
            <a:r>
              <a:rPr lang="en-US" sz="6600" b="1" dirty="0" smtClean="0"/>
              <a:t>IMPOSSIBLE JOY!</a:t>
            </a:r>
            <a:endParaRPr lang="en-US" sz="6600" b="1" dirty="0"/>
          </a:p>
        </p:txBody>
      </p:sp>
      <p:sp>
        <p:nvSpPr>
          <p:cNvPr id="3" name="Content Placeholder 2"/>
          <p:cNvSpPr>
            <a:spLocks noGrp="1"/>
          </p:cNvSpPr>
          <p:nvPr>
            <p:ph idx="1"/>
          </p:nvPr>
        </p:nvSpPr>
        <p:spPr>
          <a:xfrm>
            <a:off x="0" y="1600200"/>
            <a:ext cx="9144000" cy="4525963"/>
          </a:xfrm>
        </p:spPr>
        <p:txBody>
          <a:bodyPr>
            <a:noAutofit/>
          </a:bodyPr>
          <a:lstStyle/>
          <a:p>
            <a:pPr algn="ctr"/>
            <a:r>
              <a:rPr lang="en-US" sz="6600" b="1" dirty="0" smtClean="0">
                <a:solidFill>
                  <a:srgbClr val="FF0000"/>
                </a:solidFill>
                <a:latin typeface="Algerian" pitchFamily="82" charset="0"/>
              </a:rPr>
              <a:t>IT IS IMPOSSIBLE FOR ONE TO BE FULLY JOYFULL/HAPPY WITHOUT CHRIST.</a:t>
            </a:r>
            <a:endParaRPr lang="en-US" sz="6600" b="1" dirty="0">
              <a:solidFill>
                <a:srgbClr val="FF0000"/>
              </a:solidFill>
              <a:latin typeface="Algerian" pitchFamily="82" charset="0"/>
            </a:endParaRPr>
          </a:p>
        </p:txBody>
      </p:sp>
    </p:spTree>
    <p:extLst>
      <p:ext uri="{BB962C8B-B14F-4D97-AF65-F5344CB8AC3E}">
        <p14:creationId xmlns:p14="http://schemas.microsoft.com/office/powerpoint/2010/main" val="262642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Algerian" pitchFamily="82" charset="0"/>
              </a:rPr>
              <a:t>Joyful Laughing</a:t>
            </a:r>
            <a:endParaRPr lang="en-US" sz="4000" b="1" dirty="0">
              <a:latin typeface="Algerian" pitchFamily="82" charset="0"/>
            </a:endParaRPr>
          </a:p>
        </p:txBody>
      </p:sp>
      <p:pic>
        <p:nvPicPr>
          <p:cNvPr id="5" name="MS900441667[1].wav">
            <a:hlinkClick r:id="" action="ppaction://media"/>
          </p:cNvPr>
          <p:cNvPicPr>
            <a:picLocks noGrp="1" noChangeAspect="1"/>
          </p:cNvPicPr>
          <p:nvPr>
            <p:ph idx="1"/>
            <a:audioFile r:link="rId1"/>
            <p:extLst>
              <p:ext uri="{DAA4B4D4-6D71-4841-9C94-3DE7FCFB9230}">
                <p14:media xmlns:p14="http://schemas.microsoft.com/office/powerpoint/2010/main" r:embed="rId2">
                  <p14:trim end="0.6667"/>
                </p14:media>
              </p:ext>
            </p:extLst>
          </p:nvPr>
        </p:nvPicPr>
        <p:blipFill>
          <a:blip r:embed="rId6" cstate="print"/>
          <a:stretch>
            <a:fillRect/>
          </a:stretch>
        </p:blipFill>
        <p:spPr>
          <a:xfrm>
            <a:off x="0" y="1447800"/>
            <a:ext cx="4191000" cy="4724400"/>
          </a:xfrm>
        </p:spPr>
      </p:pic>
      <p:pic>
        <p:nvPicPr>
          <p:cNvPr id="12" name="MS900069734[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4876800" y="1447800"/>
            <a:ext cx="4114800" cy="4724400"/>
          </a:xfrm>
          <a:prstGeom prst="rect">
            <a:avLst/>
          </a:prstGeom>
        </p:spPr>
      </p:pic>
    </p:spTree>
    <p:extLst>
      <p:ext uri="{BB962C8B-B14F-4D97-AF65-F5344CB8AC3E}">
        <p14:creationId xmlns:p14="http://schemas.microsoft.com/office/powerpoint/2010/main" val="3836804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59" fill="hold"/>
                                        <p:tgtEl>
                                          <p:spTgt spid="12"/>
                                        </p:tgtEl>
                                      </p:cBhvr>
                                    </p:cmd>
                                  </p:childTnLst>
                                </p:cTn>
                              </p:par>
                            </p:childTnLst>
                          </p:cTn>
                        </p:par>
                      </p:childTnLst>
                    </p:cTn>
                  </p:par>
                </p:childTnLst>
              </p:cTn>
              <p:nextCondLst>
                <p:cond evt="onClick" delay="0">
                  <p:tgtEl>
                    <p:spTgt spid="12"/>
                  </p:tgtEl>
                </p:cond>
              </p:nextCondLst>
            </p:seq>
            <p:audio>
              <p:cMediaNode vol="100000">
                <p:cTn id="7" fill="hold" display="0">
                  <p:stCondLst>
                    <p:cond delay="indefinite"/>
                  </p:stCondLst>
                  <p:endCondLst>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00200"/>
            <a:ext cx="4495800" cy="5257800"/>
          </a:xfrm>
        </p:spPr>
        <p:txBody>
          <a:bodyPr>
            <a:normAutofit fontScale="92500"/>
          </a:bodyPr>
          <a:lstStyle/>
          <a:p>
            <a:r>
              <a:rPr lang="en-US" b="1" dirty="0" smtClean="0"/>
              <a:t>Proverbs 15:13-15</a:t>
            </a:r>
          </a:p>
          <a:p>
            <a:r>
              <a:rPr lang="en-US" b="1" baseline="30000" dirty="0" smtClean="0"/>
              <a:t>13 </a:t>
            </a:r>
            <a:r>
              <a:rPr lang="en-US" b="1" dirty="0" smtClean="0"/>
              <a:t>A happy heart makes the face cheerful, but heartache crushes the spirit. </a:t>
            </a:r>
            <a:r>
              <a:rPr lang="en-US" b="1" baseline="30000" dirty="0" smtClean="0"/>
              <a:t>14 </a:t>
            </a:r>
            <a:r>
              <a:rPr lang="en-US" b="1" dirty="0" smtClean="0"/>
              <a:t>The discerning heart seeks knowledge,</a:t>
            </a:r>
            <a:r>
              <a:rPr lang="en-US" b="1" dirty="0"/>
              <a:t> </a:t>
            </a:r>
            <a:r>
              <a:rPr lang="en-US" b="1" dirty="0" smtClean="0"/>
              <a:t>but the mouth of a fool feeds on folly. </a:t>
            </a:r>
            <a:r>
              <a:rPr lang="en-US" b="1" baseline="30000" dirty="0" smtClean="0"/>
              <a:t>15 </a:t>
            </a:r>
            <a:r>
              <a:rPr lang="en-US" b="1" dirty="0" smtClean="0"/>
              <a:t>All the days of the oppressed are wretched, but the cheerful heart has a continual feast</a:t>
            </a:r>
          </a:p>
        </p:txBody>
      </p:sp>
      <p:sp>
        <p:nvSpPr>
          <p:cNvPr id="4" name="Content Placeholder 3"/>
          <p:cNvSpPr>
            <a:spLocks noGrp="1"/>
          </p:cNvSpPr>
          <p:nvPr>
            <p:ph sz="half" idx="2"/>
          </p:nvPr>
        </p:nvSpPr>
        <p:spPr>
          <a:xfrm>
            <a:off x="4648200" y="1600200"/>
            <a:ext cx="4495800" cy="5257800"/>
          </a:xfrm>
        </p:spPr>
        <p:txBody>
          <a:bodyPr>
            <a:normAutofit fontScale="92500"/>
          </a:bodyPr>
          <a:lstStyle/>
          <a:p>
            <a:pPr marL="0" indent="0">
              <a:buNone/>
            </a:pPr>
            <a:r>
              <a:rPr lang="fr-FR" b="1" u="sng" dirty="0" smtClean="0">
                <a:solidFill>
                  <a:srgbClr val="0070C0"/>
                </a:solidFill>
              </a:rPr>
              <a:t>FRENCH: </a:t>
            </a:r>
            <a:r>
              <a:rPr lang="fr-FR" b="1" dirty="0" smtClean="0">
                <a:solidFill>
                  <a:srgbClr val="FF0000"/>
                </a:solidFill>
              </a:rPr>
              <a:t>Proverbes 15:13-15</a:t>
            </a:r>
          </a:p>
          <a:p>
            <a:r>
              <a:rPr lang="fr-FR" b="1" baseline="30000" dirty="0" smtClean="0">
                <a:solidFill>
                  <a:srgbClr val="FF0000"/>
                </a:solidFill>
              </a:rPr>
              <a:t>13 </a:t>
            </a:r>
            <a:r>
              <a:rPr lang="fr-FR" b="1" dirty="0" smtClean="0">
                <a:solidFill>
                  <a:srgbClr val="FF0000"/>
                </a:solidFill>
              </a:rPr>
              <a:t>Un </a:t>
            </a:r>
            <a:r>
              <a:rPr lang="fr-FR" b="1" dirty="0" err="1" smtClean="0">
                <a:solidFill>
                  <a:srgbClr val="FF0000"/>
                </a:solidFill>
              </a:rPr>
              <a:t>coeur</a:t>
            </a:r>
            <a:r>
              <a:rPr lang="fr-FR" b="1" dirty="0" smtClean="0">
                <a:solidFill>
                  <a:srgbClr val="FF0000"/>
                </a:solidFill>
              </a:rPr>
              <a:t> joyeux rend le visage serein; Mais quand le </a:t>
            </a:r>
            <a:r>
              <a:rPr lang="fr-FR" b="1" dirty="0" err="1" smtClean="0">
                <a:solidFill>
                  <a:srgbClr val="FF0000"/>
                </a:solidFill>
              </a:rPr>
              <a:t>coeur</a:t>
            </a:r>
            <a:r>
              <a:rPr lang="fr-FR" b="1" dirty="0" smtClean="0">
                <a:solidFill>
                  <a:srgbClr val="FF0000"/>
                </a:solidFill>
              </a:rPr>
              <a:t> est triste, l'esprit est abattu.</a:t>
            </a:r>
          </a:p>
          <a:p>
            <a:r>
              <a:rPr lang="fr-FR" b="1" baseline="30000" dirty="0" smtClean="0">
                <a:solidFill>
                  <a:srgbClr val="FF0000"/>
                </a:solidFill>
              </a:rPr>
              <a:t>14 </a:t>
            </a:r>
            <a:r>
              <a:rPr lang="fr-FR" b="1" dirty="0" smtClean="0">
                <a:solidFill>
                  <a:srgbClr val="FF0000"/>
                </a:solidFill>
              </a:rPr>
              <a:t>Un </a:t>
            </a:r>
            <a:r>
              <a:rPr lang="fr-FR" b="1" dirty="0" err="1" smtClean="0">
                <a:solidFill>
                  <a:srgbClr val="FF0000"/>
                </a:solidFill>
              </a:rPr>
              <a:t>coeur</a:t>
            </a:r>
            <a:r>
              <a:rPr lang="fr-FR" b="1" dirty="0" smtClean="0">
                <a:solidFill>
                  <a:srgbClr val="FF0000"/>
                </a:solidFill>
              </a:rPr>
              <a:t> intelligent cherche la science, Mais la bouche des insensés se plaît à la folie.  </a:t>
            </a:r>
            <a:r>
              <a:rPr lang="fr-FR" b="1" baseline="30000" dirty="0" smtClean="0">
                <a:solidFill>
                  <a:srgbClr val="FF0000"/>
                </a:solidFill>
              </a:rPr>
              <a:t>15 </a:t>
            </a:r>
            <a:r>
              <a:rPr lang="fr-FR" b="1" dirty="0" smtClean="0">
                <a:solidFill>
                  <a:srgbClr val="FF0000"/>
                </a:solidFill>
              </a:rPr>
              <a:t>Tous les jours du malheureux sont mauvais, Mais le </a:t>
            </a:r>
            <a:r>
              <a:rPr lang="fr-FR" b="1" dirty="0" err="1" smtClean="0">
                <a:solidFill>
                  <a:srgbClr val="FF0000"/>
                </a:solidFill>
              </a:rPr>
              <a:t>coeur</a:t>
            </a:r>
            <a:r>
              <a:rPr lang="fr-FR" b="1" dirty="0" smtClean="0">
                <a:solidFill>
                  <a:srgbClr val="FF0000"/>
                </a:solidFill>
              </a:rPr>
              <a:t> content est un festin perpétuel</a:t>
            </a:r>
            <a:endParaRPr lang="fr-FR" b="1" dirty="0">
              <a:solidFill>
                <a:srgbClr val="FF0000"/>
              </a:solidFill>
            </a:endParaRPr>
          </a:p>
        </p:txBody>
      </p:sp>
      <p:sp>
        <p:nvSpPr>
          <p:cNvPr id="2" name="Title 1"/>
          <p:cNvSpPr>
            <a:spLocks noGrp="1"/>
          </p:cNvSpPr>
          <p:nvPr>
            <p:ph type="title"/>
          </p:nvPr>
        </p:nvSpPr>
        <p:spPr>
          <a:xfrm>
            <a:off x="76200" y="76200"/>
            <a:ext cx="9067800" cy="1143000"/>
          </a:xfrm>
        </p:spPr>
        <p:txBody>
          <a:bodyPr>
            <a:noAutofit/>
          </a:bodyPr>
          <a:lstStyle/>
          <a:p>
            <a:pPr algn="ctr"/>
            <a:r>
              <a:rPr lang="en-US" sz="4800" b="1" dirty="0" smtClean="0">
                <a:solidFill>
                  <a:srgbClr val="FF0000"/>
                </a:solidFill>
                <a:latin typeface="Algerian" pitchFamily="82" charset="0"/>
              </a:rPr>
              <a:t>THE FRUIT OF THE SPIRIT IS:</a:t>
            </a:r>
            <a:br>
              <a:rPr lang="en-US" sz="4800" b="1" dirty="0" smtClean="0">
                <a:solidFill>
                  <a:srgbClr val="FF0000"/>
                </a:solidFill>
                <a:latin typeface="Algerian" pitchFamily="82" charset="0"/>
              </a:rPr>
            </a:br>
            <a:r>
              <a:rPr lang="en-US" sz="4800" b="1" dirty="0" smtClean="0">
                <a:solidFill>
                  <a:srgbClr val="FF0000"/>
                </a:solidFill>
                <a:latin typeface="Algerian" pitchFamily="82" charset="0"/>
              </a:rPr>
              <a:t>(JOY )</a:t>
            </a:r>
            <a:endParaRPr lang="en-US" sz="4800" dirty="0">
              <a:solidFill>
                <a:srgbClr val="FF0000"/>
              </a:solidFill>
            </a:endParaRPr>
          </a:p>
        </p:txBody>
      </p:sp>
    </p:spTree>
    <p:extLst>
      <p:ext uri="{BB962C8B-B14F-4D97-AF65-F5344CB8AC3E}">
        <p14:creationId xmlns:p14="http://schemas.microsoft.com/office/powerpoint/2010/main" val="2008835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00200"/>
            <a:ext cx="4495800" cy="5257800"/>
          </a:xfrm>
        </p:spPr>
        <p:txBody>
          <a:bodyPr>
            <a:normAutofit lnSpcReduction="10000"/>
          </a:bodyPr>
          <a:lstStyle/>
          <a:p>
            <a:r>
              <a:rPr lang="en-US" b="1" dirty="0">
                <a:latin typeface="Arial Black" pitchFamily="34" charset="0"/>
              </a:rPr>
              <a:t>Proverbs </a:t>
            </a:r>
            <a:r>
              <a:rPr lang="en-US" b="1" dirty="0" smtClean="0">
                <a:latin typeface="Arial Black" pitchFamily="34" charset="0"/>
              </a:rPr>
              <a:t>17:22</a:t>
            </a:r>
            <a:endParaRPr lang="en-US" b="1" dirty="0">
              <a:latin typeface="Arial Black" pitchFamily="34" charset="0"/>
            </a:endParaRPr>
          </a:p>
          <a:p>
            <a:r>
              <a:rPr lang="en-US" b="1" dirty="0" smtClean="0">
                <a:latin typeface="Arial Black" pitchFamily="34" charset="0"/>
              </a:rPr>
              <a:t>A </a:t>
            </a:r>
            <a:r>
              <a:rPr lang="en-US" b="1" dirty="0">
                <a:latin typeface="Arial Black" pitchFamily="34" charset="0"/>
              </a:rPr>
              <a:t>cheerful heart is good </a:t>
            </a:r>
            <a:r>
              <a:rPr lang="en-US" b="1" dirty="0" smtClean="0">
                <a:latin typeface="Arial Black" pitchFamily="34" charset="0"/>
              </a:rPr>
              <a:t>medicine, but </a:t>
            </a:r>
            <a:r>
              <a:rPr lang="en-US" b="1" dirty="0">
                <a:latin typeface="Arial Black" pitchFamily="34" charset="0"/>
              </a:rPr>
              <a:t>a crushed spirit dries up the </a:t>
            </a:r>
            <a:r>
              <a:rPr lang="en-US" b="1" dirty="0" smtClean="0">
                <a:latin typeface="Arial Black" pitchFamily="34" charset="0"/>
              </a:rPr>
              <a:t>bones.</a:t>
            </a:r>
          </a:p>
          <a:p>
            <a:r>
              <a:rPr lang="en-US" b="1" dirty="0">
                <a:latin typeface="Arial Black" pitchFamily="34" charset="0"/>
              </a:rPr>
              <a:t>Proverbs </a:t>
            </a:r>
            <a:r>
              <a:rPr lang="en-US" b="1" dirty="0" smtClean="0">
                <a:latin typeface="Arial Black" pitchFamily="34" charset="0"/>
              </a:rPr>
              <a:t>24:17</a:t>
            </a:r>
            <a:endParaRPr lang="en-US" b="1" dirty="0">
              <a:latin typeface="Arial Black" pitchFamily="34" charset="0"/>
            </a:endParaRPr>
          </a:p>
          <a:p>
            <a:pPr marL="0" indent="0">
              <a:buNone/>
            </a:pPr>
            <a:r>
              <a:rPr lang="en-US" b="1" dirty="0" smtClean="0">
                <a:latin typeface="Arial Black" pitchFamily="34" charset="0"/>
              </a:rPr>
              <a:t>Do </a:t>
            </a:r>
            <a:r>
              <a:rPr lang="en-US" b="1" dirty="0">
                <a:latin typeface="Arial Black" pitchFamily="34" charset="0"/>
              </a:rPr>
              <a:t>not gloat when your enemy </a:t>
            </a:r>
            <a:r>
              <a:rPr lang="en-US" b="1" dirty="0" smtClean="0">
                <a:latin typeface="Arial Black" pitchFamily="34" charset="0"/>
              </a:rPr>
              <a:t>falls; when </a:t>
            </a:r>
            <a:r>
              <a:rPr lang="en-US" b="1" dirty="0">
                <a:latin typeface="Arial Black" pitchFamily="34" charset="0"/>
              </a:rPr>
              <a:t>they stumble, do not let your heart rejoice,</a:t>
            </a:r>
          </a:p>
          <a:p>
            <a:endParaRPr lang="en-US" dirty="0"/>
          </a:p>
        </p:txBody>
      </p:sp>
      <p:sp>
        <p:nvSpPr>
          <p:cNvPr id="4" name="Content Placeholder 3"/>
          <p:cNvSpPr>
            <a:spLocks noGrp="1"/>
          </p:cNvSpPr>
          <p:nvPr>
            <p:ph sz="half" idx="2"/>
          </p:nvPr>
        </p:nvSpPr>
        <p:spPr>
          <a:xfrm>
            <a:off x="4648200" y="1600200"/>
            <a:ext cx="4495800" cy="5257800"/>
          </a:xfrm>
        </p:spPr>
        <p:txBody>
          <a:bodyPr>
            <a:normAutofit lnSpcReduction="10000"/>
          </a:bodyPr>
          <a:lstStyle/>
          <a:p>
            <a:r>
              <a:rPr lang="fr-FR" b="1" dirty="0">
                <a:solidFill>
                  <a:srgbClr val="FF0000"/>
                </a:solidFill>
                <a:latin typeface="Arial Black" pitchFamily="34" charset="0"/>
              </a:rPr>
              <a:t>Proverbes 17:22</a:t>
            </a:r>
          </a:p>
          <a:p>
            <a:pPr marL="0" indent="0">
              <a:buNone/>
            </a:pPr>
            <a:r>
              <a:rPr lang="fr-FR" b="1" dirty="0" smtClean="0">
                <a:solidFill>
                  <a:srgbClr val="FF0000"/>
                </a:solidFill>
                <a:latin typeface="Arial Black" pitchFamily="34" charset="0"/>
              </a:rPr>
              <a:t>Un </a:t>
            </a:r>
            <a:r>
              <a:rPr lang="fr-FR" b="1" dirty="0" err="1">
                <a:solidFill>
                  <a:srgbClr val="FF0000"/>
                </a:solidFill>
                <a:latin typeface="Arial Black" pitchFamily="34" charset="0"/>
              </a:rPr>
              <a:t>coeur</a:t>
            </a:r>
            <a:r>
              <a:rPr lang="fr-FR" b="1" dirty="0">
                <a:solidFill>
                  <a:srgbClr val="FF0000"/>
                </a:solidFill>
                <a:latin typeface="Arial Black" pitchFamily="34" charset="0"/>
              </a:rPr>
              <a:t> joyeux est un bon remède, Mais un esprit abattu dessèche les </a:t>
            </a:r>
            <a:r>
              <a:rPr lang="fr-FR" b="1" dirty="0" smtClean="0">
                <a:solidFill>
                  <a:srgbClr val="FF0000"/>
                </a:solidFill>
                <a:latin typeface="Arial Black" pitchFamily="34" charset="0"/>
              </a:rPr>
              <a:t>os.</a:t>
            </a:r>
          </a:p>
          <a:p>
            <a:r>
              <a:rPr lang="fr-FR" b="1" dirty="0">
                <a:solidFill>
                  <a:srgbClr val="FF0000"/>
                </a:solidFill>
                <a:latin typeface="Arial Black" pitchFamily="34" charset="0"/>
              </a:rPr>
              <a:t>Proverbes 24:17</a:t>
            </a:r>
          </a:p>
          <a:p>
            <a:pPr marL="0" indent="0">
              <a:buNone/>
            </a:pPr>
            <a:r>
              <a:rPr lang="fr-FR" b="1" dirty="0" smtClean="0">
                <a:solidFill>
                  <a:srgbClr val="FF0000"/>
                </a:solidFill>
                <a:latin typeface="Arial Black" pitchFamily="34" charset="0"/>
              </a:rPr>
              <a:t>Ne </a:t>
            </a:r>
            <a:r>
              <a:rPr lang="fr-FR" b="1" dirty="0">
                <a:solidFill>
                  <a:srgbClr val="FF0000"/>
                </a:solidFill>
                <a:latin typeface="Arial Black" pitchFamily="34" charset="0"/>
              </a:rPr>
              <a:t>te réjouis pas de la chute de ton ennemi, Et que ton </a:t>
            </a:r>
            <a:r>
              <a:rPr lang="fr-FR" b="1" dirty="0" err="1">
                <a:solidFill>
                  <a:srgbClr val="FF0000"/>
                </a:solidFill>
                <a:latin typeface="Arial Black" pitchFamily="34" charset="0"/>
              </a:rPr>
              <a:t>coeur</a:t>
            </a:r>
            <a:r>
              <a:rPr lang="fr-FR" b="1" dirty="0">
                <a:solidFill>
                  <a:srgbClr val="FF0000"/>
                </a:solidFill>
                <a:latin typeface="Arial Black" pitchFamily="34" charset="0"/>
              </a:rPr>
              <a:t> ne soit pas dans l'allégresse quand il chancelle</a:t>
            </a:r>
            <a:r>
              <a:rPr lang="fr-FR" b="1" dirty="0" smtClean="0">
                <a:solidFill>
                  <a:srgbClr val="FF0000"/>
                </a:solidFill>
                <a:latin typeface="Arial Black" pitchFamily="34" charset="0"/>
              </a:rPr>
              <a:t>,</a:t>
            </a:r>
            <a:endParaRPr lang="fr-FR" b="1" dirty="0">
              <a:solidFill>
                <a:srgbClr val="FF0000"/>
              </a:solidFill>
              <a:latin typeface="Arial Black" pitchFamily="34" charset="0"/>
            </a:endParaRPr>
          </a:p>
        </p:txBody>
      </p:sp>
      <p:sp>
        <p:nvSpPr>
          <p:cNvPr id="2" name="Title 1"/>
          <p:cNvSpPr>
            <a:spLocks noGrp="1"/>
          </p:cNvSpPr>
          <p:nvPr>
            <p:ph type="title"/>
          </p:nvPr>
        </p:nvSpPr>
        <p:spPr>
          <a:xfrm>
            <a:off x="0" y="0"/>
            <a:ext cx="8991600" cy="1143000"/>
          </a:xfrm>
        </p:spPr>
        <p:txBody>
          <a:bodyPr>
            <a:noAutofit/>
          </a:bodyPr>
          <a:lstStyle/>
          <a:p>
            <a:pPr algn="ctr"/>
            <a:r>
              <a:rPr lang="en-US" b="1" dirty="0" smtClean="0">
                <a:latin typeface="Arial Black" pitchFamily="34" charset="0"/>
              </a:rPr>
              <a:t>JOY</a:t>
            </a:r>
            <a:br>
              <a:rPr lang="en-US" b="1" dirty="0" smtClean="0">
                <a:latin typeface="Arial Black" pitchFamily="34" charset="0"/>
              </a:rPr>
            </a:br>
            <a:r>
              <a:rPr lang="en-US" b="1" dirty="0" err="1" smtClean="0">
                <a:latin typeface="Arial Black" pitchFamily="34" charset="0"/>
              </a:rPr>
              <a:t>li</a:t>
            </a:r>
            <a:r>
              <a:rPr lang="en-US" b="1" dirty="0" smtClean="0">
                <a:latin typeface="Arial Black" pitchFamily="34" charset="0"/>
              </a:rPr>
              <a:t> </a:t>
            </a:r>
            <a:r>
              <a:rPr lang="en-US" b="1" dirty="0" err="1" smtClean="0">
                <a:latin typeface="Arial Black" pitchFamily="34" charset="0"/>
              </a:rPr>
              <a:t>te</a:t>
            </a:r>
            <a:r>
              <a:rPr lang="en-US" b="1" dirty="0" smtClean="0">
                <a:latin typeface="Arial Black" pitchFamily="34" charset="0"/>
              </a:rPr>
              <a:t> </a:t>
            </a:r>
            <a:r>
              <a:rPr lang="en-US" b="1" dirty="0" err="1" smtClean="0">
                <a:latin typeface="Arial Black" pitchFamily="34" charset="0"/>
              </a:rPr>
              <a:t>joure</a:t>
            </a:r>
            <a:r>
              <a:rPr lang="en-US" b="1" dirty="0" smtClean="0">
                <a:latin typeface="Arial Black" pitchFamily="34" charset="0"/>
              </a:rPr>
              <a:t> </a:t>
            </a:r>
            <a:r>
              <a:rPr lang="en-US" b="1" dirty="0" err="1" smtClean="0">
                <a:latin typeface="Arial Black" pitchFamily="34" charset="0"/>
              </a:rPr>
              <a:t>gran</a:t>
            </a:r>
            <a:r>
              <a:rPr lang="en-US" b="1" dirty="0" smtClean="0">
                <a:latin typeface="Arial Black" pitchFamily="34" charset="0"/>
              </a:rPr>
              <a:t> n </a:t>
            </a:r>
            <a:r>
              <a:rPr lang="en-US" b="1" dirty="0" err="1" smtClean="0">
                <a:latin typeface="Arial Black" pitchFamily="34" charset="0"/>
              </a:rPr>
              <a:t>mwen</a:t>
            </a:r>
            <a:r>
              <a:rPr lang="en-US" b="1" dirty="0" smtClean="0">
                <a:latin typeface="Arial Black" pitchFamily="34" charset="0"/>
              </a:rPr>
              <a:t> mete </a:t>
            </a:r>
            <a:r>
              <a:rPr lang="en-US" b="1" dirty="0" err="1" smtClean="0">
                <a:latin typeface="Arial Black" pitchFamily="34" charset="0"/>
              </a:rPr>
              <a:t>te</a:t>
            </a:r>
            <a:r>
              <a:rPr lang="en-US" b="1" dirty="0" smtClean="0">
                <a:latin typeface="Arial Black" pitchFamily="34" charset="0"/>
              </a:rPr>
              <a:t>!</a:t>
            </a:r>
            <a:endParaRPr lang="en-US" b="1" dirty="0">
              <a:latin typeface="Arial Black" pitchFamily="34" charset="0"/>
            </a:endParaRPr>
          </a:p>
        </p:txBody>
      </p:sp>
    </p:spTree>
    <p:extLst>
      <p:ext uri="{BB962C8B-B14F-4D97-AF65-F5344CB8AC3E}">
        <p14:creationId xmlns:p14="http://schemas.microsoft.com/office/powerpoint/2010/main" val="1845308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760720"/>
          </a:xfrm>
        </p:spPr>
        <p:txBody>
          <a:bodyPr>
            <a:normAutofit/>
          </a:bodyPr>
          <a:lstStyle/>
          <a:p>
            <a:r>
              <a:rPr lang="en-US" dirty="0"/>
              <a:t>Ecclesiastes </a:t>
            </a:r>
            <a:r>
              <a:rPr lang="en-US" dirty="0" smtClean="0"/>
              <a:t>9:9</a:t>
            </a:r>
            <a:endParaRPr lang="en-US" dirty="0"/>
          </a:p>
          <a:p>
            <a:r>
              <a:rPr lang="en-US" baseline="30000" dirty="0"/>
              <a:t>9 </a:t>
            </a:r>
            <a:r>
              <a:rPr lang="en-US" dirty="0"/>
              <a:t>Enjoy life with your wife, whom you love, all the days of this meaningless life that God has given you under the sun—all your meaningless days. For this is your lot in life and in your toilsome labor under the sun</a:t>
            </a:r>
            <a:r>
              <a:rPr lang="en-US" dirty="0" smtClean="0"/>
              <a:t>.</a:t>
            </a:r>
            <a:endParaRPr lang="en-US" dirty="0"/>
          </a:p>
        </p:txBody>
      </p:sp>
      <p:sp>
        <p:nvSpPr>
          <p:cNvPr id="3" name="Content Placeholder 2"/>
          <p:cNvSpPr>
            <a:spLocks noGrp="1"/>
          </p:cNvSpPr>
          <p:nvPr>
            <p:ph sz="half" idx="2"/>
          </p:nvPr>
        </p:nvSpPr>
        <p:spPr>
          <a:xfrm>
            <a:off x="4700016" y="1097280"/>
            <a:ext cx="4443984" cy="5760720"/>
          </a:xfrm>
        </p:spPr>
        <p:txBody>
          <a:bodyPr>
            <a:normAutofit/>
          </a:bodyPr>
          <a:lstStyle/>
          <a:p>
            <a:r>
              <a:rPr lang="fr-FR" dirty="0">
                <a:solidFill>
                  <a:srgbClr val="FF0000"/>
                </a:solidFill>
              </a:rPr>
              <a:t>Ecclésiaste </a:t>
            </a:r>
            <a:r>
              <a:rPr lang="fr-FR" dirty="0" smtClean="0">
                <a:solidFill>
                  <a:srgbClr val="FF0000"/>
                </a:solidFill>
              </a:rPr>
              <a:t>9:9</a:t>
            </a:r>
            <a:endParaRPr lang="fr-FR" dirty="0">
              <a:solidFill>
                <a:srgbClr val="FF0000"/>
              </a:solidFill>
            </a:endParaRPr>
          </a:p>
          <a:p>
            <a:r>
              <a:rPr lang="fr-FR" baseline="30000" dirty="0">
                <a:solidFill>
                  <a:srgbClr val="FF0000"/>
                </a:solidFill>
              </a:rPr>
              <a:t>9 </a:t>
            </a:r>
            <a:r>
              <a:rPr lang="fr-FR" dirty="0">
                <a:solidFill>
                  <a:srgbClr val="FF0000"/>
                </a:solidFill>
              </a:rPr>
              <a:t>Jouis de la vie avec la femme que tu aimes, pendant tous les jours de ta vie de vanité, que Dieu t'a donnés sous le soleil, pendant tous les jours de ta vanité; car c'est ta part dans la vie, au milieu de ton travail que tu fais sous le soleil</a:t>
            </a:r>
            <a:r>
              <a:rPr lang="fr-FR" dirty="0" smtClean="0">
                <a:solidFill>
                  <a:srgbClr val="FF0000"/>
                </a:solidFill>
              </a:rPr>
              <a:t>.</a:t>
            </a:r>
            <a:endParaRPr lang="fr-FR" dirty="0">
              <a:solidFill>
                <a:srgbClr val="FF0000"/>
              </a:solidFill>
            </a:endParaRPr>
          </a:p>
        </p:txBody>
      </p:sp>
      <p:sp>
        <p:nvSpPr>
          <p:cNvPr id="4" name="Title 3"/>
          <p:cNvSpPr>
            <a:spLocks noGrp="1"/>
          </p:cNvSpPr>
          <p:nvPr>
            <p:ph type="title"/>
          </p:nvPr>
        </p:nvSpPr>
        <p:spPr>
          <a:xfrm>
            <a:off x="152400" y="0"/>
            <a:ext cx="8839200" cy="914400"/>
          </a:xfrm>
        </p:spPr>
        <p:txBody>
          <a:bodyPr/>
          <a:lstStyle/>
          <a:p>
            <a:pPr algn="ctr"/>
            <a:r>
              <a:rPr lang="en-US" sz="7200" b="1" dirty="0" smtClean="0">
                <a:latin typeface="Algerian" pitchFamily="82" charset="0"/>
              </a:rPr>
              <a:t>REJOICE</a:t>
            </a:r>
            <a:endParaRPr lang="en-US" sz="7200" b="1" dirty="0">
              <a:latin typeface="Algerian" pitchFamily="82" charset="0"/>
            </a:endParaRPr>
          </a:p>
        </p:txBody>
      </p:sp>
    </p:spTree>
    <p:extLst>
      <p:ext uri="{BB962C8B-B14F-4D97-AF65-F5344CB8AC3E}">
        <p14:creationId xmlns:p14="http://schemas.microsoft.com/office/powerpoint/2010/main" val="143429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97280"/>
            <a:ext cx="4023360" cy="5760720"/>
          </a:xfrm>
        </p:spPr>
        <p:txBody>
          <a:bodyPr>
            <a:normAutofit/>
          </a:bodyPr>
          <a:lstStyle/>
          <a:p>
            <a:r>
              <a:rPr lang="en-US" dirty="0"/>
              <a:t>Ecclesiastes </a:t>
            </a:r>
            <a:r>
              <a:rPr lang="en-US" dirty="0" smtClean="0"/>
              <a:t>11:9</a:t>
            </a:r>
            <a:endParaRPr lang="en-US" dirty="0"/>
          </a:p>
          <a:p>
            <a:r>
              <a:rPr lang="en-US" baseline="30000" dirty="0"/>
              <a:t>9 </a:t>
            </a:r>
            <a:r>
              <a:rPr lang="en-US" dirty="0"/>
              <a:t>You who are young, be happy while you are </a:t>
            </a:r>
            <a:r>
              <a:rPr lang="en-US" dirty="0" smtClean="0"/>
              <a:t>young, and </a:t>
            </a:r>
            <a:r>
              <a:rPr lang="en-US" dirty="0"/>
              <a:t>let your heart give you joy in the days of your </a:t>
            </a:r>
            <a:r>
              <a:rPr lang="en-US" dirty="0" smtClean="0"/>
              <a:t>youth. Follow </a:t>
            </a:r>
            <a:r>
              <a:rPr lang="en-US" dirty="0"/>
              <a:t>the ways of your </a:t>
            </a:r>
            <a:r>
              <a:rPr lang="en-US" dirty="0" smtClean="0"/>
              <a:t>heart and </a:t>
            </a:r>
            <a:r>
              <a:rPr lang="en-US" dirty="0"/>
              <a:t>whatever your eyes </a:t>
            </a:r>
            <a:r>
              <a:rPr lang="en-US" dirty="0" smtClean="0"/>
              <a:t>see, but </a:t>
            </a:r>
            <a:r>
              <a:rPr lang="en-US" dirty="0"/>
              <a:t>know that for all these </a:t>
            </a:r>
            <a:r>
              <a:rPr lang="en-US" dirty="0" smtClean="0"/>
              <a:t>things God </a:t>
            </a:r>
            <a:r>
              <a:rPr lang="en-US" dirty="0"/>
              <a:t>will bring you into judgment</a:t>
            </a:r>
            <a:r>
              <a:rPr lang="en-US" dirty="0" smtClean="0"/>
              <a:t>.</a:t>
            </a:r>
            <a:endParaRPr lang="en-US" dirty="0"/>
          </a:p>
        </p:txBody>
      </p:sp>
      <p:sp>
        <p:nvSpPr>
          <p:cNvPr id="3" name="Content Placeholder 2"/>
          <p:cNvSpPr>
            <a:spLocks noGrp="1"/>
          </p:cNvSpPr>
          <p:nvPr>
            <p:ph sz="half" idx="2"/>
          </p:nvPr>
        </p:nvSpPr>
        <p:spPr>
          <a:xfrm>
            <a:off x="4700016" y="1097280"/>
            <a:ext cx="4443984" cy="5760720"/>
          </a:xfrm>
        </p:spPr>
        <p:txBody>
          <a:bodyPr>
            <a:normAutofit/>
          </a:bodyPr>
          <a:lstStyle/>
          <a:p>
            <a:r>
              <a:rPr lang="fr-FR" dirty="0">
                <a:solidFill>
                  <a:srgbClr val="FF0000"/>
                </a:solidFill>
              </a:rPr>
              <a:t>Ecclésiaste </a:t>
            </a:r>
            <a:r>
              <a:rPr lang="fr-FR" dirty="0" smtClean="0">
                <a:solidFill>
                  <a:srgbClr val="FF0000"/>
                </a:solidFill>
              </a:rPr>
              <a:t>11:9</a:t>
            </a:r>
          </a:p>
          <a:p>
            <a:r>
              <a:rPr lang="fr-FR" dirty="0">
                <a:solidFill>
                  <a:srgbClr val="FF0000"/>
                </a:solidFill>
              </a:rPr>
              <a:t>9</a:t>
            </a:r>
            <a:r>
              <a:rPr lang="fr-FR" dirty="0" smtClean="0">
                <a:solidFill>
                  <a:srgbClr val="FF0000"/>
                </a:solidFill>
              </a:rPr>
              <a:t>Jeune </a:t>
            </a:r>
            <a:r>
              <a:rPr lang="fr-FR" dirty="0">
                <a:solidFill>
                  <a:srgbClr val="FF0000"/>
                </a:solidFill>
              </a:rPr>
              <a:t>homme, réjouis-toi dans ta jeunesse, livre ton </a:t>
            </a:r>
            <a:r>
              <a:rPr lang="fr-FR" dirty="0" err="1">
                <a:solidFill>
                  <a:srgbClr val="FF0000"/>
                </a:solidFill>
              </a:rPr>
              <a:t>coeur</a:t>
            </a:r>
            <a:r>
              <a:rPr lang="fr-FR" dirty="0">
                <a:solidFill>
                  <a:srgbClr val="FF0000"/>
                </a:solidFill>
              </a:rPr>
              <a:t> à la joie pendant les jours de ta jeunesse, marche dans les voies de ton </a:t>
            </a:r>
            <a:r>
              <a:rPr lang="fr-FR" dirty="0" err="1">
                <a:solidFill>
                  <a:srgbClr val="FF0000"/>
                </a:solidFill>
              </a:rPr>
              <a:t>coeur</a:t>
            </a:r>
            <a:r>
              <a:rPr lang="fr-FR" dirty="0">
                <a:solidFill>
                  <a:srgbClr val="FF0000"/>
                </a:solidFill>
              </a:rPr>
              <a:t> et selon les regards de tes yeux; mais sache que pour tout cela Dieu t'appellera en jugement</a:t>
            </a:r>
          </a:p>
        </p:txBody>
      </p:sp>
      <p:sp>
        <p:nvSpPr>
          <p:cNvPr id="4" name="Title 3"/>
          <p:cNvSpPr>
            <a:spLocks noGrp="1"/>
          </p:cNvSpPr>
          <p:nvPr>
            <p:ph type="title"/>
          </p:nvPr>
        </p:nvSpPr>
        <p:spPr>
          <a:xfrm>
            <a:off x="76200" y="0"/>
            <a:ext cx="8991600" cy="914400"/>
          </a:xfrm>
        </p:spPr>
        <p:txBody>
          <a:bodyPr/>
          <a:lstStyle/>
          <a:p>
            <a:pPr algn="ctr"/>
            <a:r>
              <a:rPr lang="en-US" sz="4800" b="1" dirty="0" smtClean="0">
                <a:latin typeface="Algerian" pitchFamily="82" charset="0"/>
              </a:rPr>
              <a:t>BE CAREFUL IN REJOICING.</a:t>
            </a:r>
            <a:endParaRPr lang="en-US" sz="4800" b="1" dirty="0">
              <a:latin typeface="Algerian" pitchFamily="82" charset="0"/>
            </a:endParaRPr>
          </a:p>
        </p:txBody>
      </p:sp>
    </p:spTree>
    <p:extLst>
      <p:ext uri="{BB962C8B-B14F-4D97-AF65-F5344CB8AC3E}">
        <p14:creationId xmlns:p14="http://schemas.microsoft.com/office/powerpoint/2010/main" val="820607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937</TotalTime>
  <Words>454</Words>
  <Application>Microsoft Office PowerPoint</Application>
  <PresentationFormat>On-screen Show (4:3)</PresentationFormat>
  <Paragraphs>73</Paragraphs>
  <Slides>16</Slides>
  <Notes>0</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THE FRUIT OF THE SPIRIT IS: JOY</vt:lpstr>
      <vt:lpstr>ENCARTA DICTIONARY DEFINITION OF JOY!</vt:lpstr>
      <vt:lpstr>WHAT IS THE BIBLICAL DEFINITION OF (JOY)?</vt:lpstr>
      <vt:lpstr>IMPOSSIBLE JOY!</vt:lpstr>
      <vt:lpstr>Joyful Laughing</vt:lpstr>
      <vt:lpstr>THE FRUIT OF THE SPIRIT IS: (JOY )</vt:lpstr>
      <vt:lpstr>JOY li te joure gran n mwen mete te!</vt:lpstr>
      <vt:lpstr>REJOICE</vt:lpstr>
      <vt:lpstr>BE CAREFUL IN REJOICING.</vt:lpstr>
      <vt:lpstr>HOW TO MAKE GOD HAPPY?</vt:lpstr>
      <vt:lpstr>HOW TO MAKE GOD HAPPY?</vt:lpstr>
      <vt:lpstr>HOW TO MAKE GOD HAPPY?</vt:lpstr>
      <vt:lpstr>REJOICE</vt:lpstr>
      <vt:lpstr>TO BE REJOICE AND NOT TO BE.</vt:lpstr>
      <vt:lpstr>JESUS GREATER JOY</vt:lpstr>
      <vt:lpstr>Joyful Laughing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FRUIT OF THE SPIRIT IS:</dc:title>
  <dc:creator>2012</dc:creator>
  <cp:lastModifiedBy>Owner</cp:lastModifiedBy>
  <cp:revision>41</cp:revision>
  <dcterms:created xsi:type="dcterms:W3CDTF">2012-11-07T18:29:06Z</dcterms:created>
  <dcterms:modified xsi:type="dcterms:W3CDTF">2015-06-16T20:36:00Z</dcterms:modified>
</cp:coreProperties>
</file>