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6" r:id="rId7"/>
    <p:sldId id="276" r:id="rId8"/>
    <p:sldId id="275" r:id="rId9"/>
    <p:sldId id="274" r:id="rId10"/>
    <p:sldId id="273" r:id="rId11"/>
    <p:sldId id="272" r:id="rId12"/>
    <p:sldId id="271" r:id="rId13"/>
    <p:sldId id="270" r:id="rId14"/>
    <p:sldId id="269" r:id="rId15"/>
    <p:sldId id="277" r:id="rId16"/>
    <p:sldId id="278"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86E208-C18E-44E0-A828-894B7EE73DFA}"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6E208-C18E-44E0-A828-894B7EE73DFA}"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6E208-C18E-44E0-A828-894B7EE73DFA}"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6E208-C18E-44E0-A828-894B7EE73DFA}"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286E208-C18E-44E0-A828-894B7EE73DFA}"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6E208-C18E-44E0-A828-894B7EE73DFA}"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5432-8860-4F91-B018-0CD4E2C413F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6E208-C18E-44E0-A828-894B7EE73DFA}"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6E208-C18E-44E0-A828-894B7EE73DFA}"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6E208-C18E-44E0-A828-894B7EE73DFA}"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286E208-C18E-44E0-A828-894B7EE73DFA}" type="datetimeFigureOut">
              <a:rPr lang="en-US" smtClean="0"/>
              <a:t>6/16/2015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F85432-8860-4F91-B018-0CD4E2C413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6E208-C18E-44E0-A828-894B7EE73DFA}"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5432-8860-4F91-B018-0CD4E2C413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86E208-C18E-44E0-A828-894B7EE73DFA}" type="datetimeFigureOut">
              <a:rPr lang="en-US" smtClean="0"/>
              <a:t>6/16/2015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F85432-8860-4F91-B018-0CD4E2C413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1357745"/>
          </a:xfrm>
        </p:spPr>
        <p:txBody>
          <a:bodyPr>
            <a:normAutofit/>
          </a:bodyPr>
          <a:lstStyle/>
          <a:p>
            <a:r>
              <a:rPr lang="en-US" sz="5400" b="1" dirty="0" smtClean="0">
                <a:solidFill>
                  <a:srgbClr val="FF0000"/>
                </a:solidFill>
                <a:latin typeface="Algerian" pitchFamily="82" charset="0"/>
              </a:rPr>
              <a:t>THE FRUIT OF THE SPIRIT IS:</a:t>
            </a:r>
            <a:r>
              <a:rPr lang="en-US" sz="5400" b="1" dirty="0">
                <a:solidFill>
                  <a:srgbClr val="FF0000"/>
                </a:solidFill>
                <a:latin typeface="Algerian" pitchFamily="82" charset="0"/>
              </a:rPr>
              <a:t/>
            </a:r>
            <a:br>
              <a:rPr lang="en-US" sz="5400" b="1" dirty="0">
                <a:solidFill>
                  <a:srgbClr val="FF0000"/>
                </a:solidFill>
                <a:latin typeface="Algerian" pitchFamily="82" charset="0"/>
              </a:rPr>
            </a:br>
            <a:r>
              <a:rPr lang="en-US" sz="3100" b="1" dirty="0" smtClean="0">
                <a:solidFill>
                  <a:srgbClr val="FF0000"/>
                </a:solidFill>
                <a:latin typeface="Algerian" pitchFamily="82" charset="0"/>
              </a:rPr>
              <a:t>GOODNESS (LA BENIGNITE) OH </a:t>
            </a:r>
            <a:r>
              <a:rPr lang="en-US" sz="3100" b="1" dirty="0">
                <a:solidFill>
                  <a:srgbClr val="FF0000"/>
                </a:solidFill>
                <a:latin typeface="Algerian" pitchFamily="82" charset="0"/>
              </a:rPr>
              <a:t>MY GOODNESS</a:t>
            </a:r>
            <a:r>
              <a:rPr lang="en-US" sz="3100" b="1" dirty="0" smtClean="0">
                <a:solidFill>
                  <a:srgbClr val="FF0000"/>
                </a:solidFill>
                <a:latin typeface="Algerian" pitchFamily="82" charset="0"/>
              </a:rPr>
              <a:t>!</a:t>
            </a:r>
            <a:endParaRPr lang="en-US" sz="3100" b="1" dirty="0">
              <a:solidFill>
                <a:srgbClr val="FF0000"/>
              </a:solidFill>
              <a:latin typeface="Algerian" pitchFamily="82" charset="0"/>
            </a:endParaRPr>
          </a:p>
        </p:txBody>
      </p:sp>
      <p:sp>
        <p:nvSpPr>
          <p:cNvPr id="3" name="Subtitle 2"/>
          <p:cNvSpPr>
            <a:spLocks noGrp="1"/>
          </p:cNvSpPr>
          <p:nvPr>
            <p:ph type="subTitle" idx="1"/>
          </p:nvPr>
        </p:nvSpPr>
        <p:spPr>
          <a:xfrm>
            <a:off x="0" y="1524000"/>
            <a:ext cx="9144000" cy="5334000"/>
          </a:xfrm>
        </p:spPr>
        <p:txBody>
          <a:bodyPr>
            <a:noAutofit/>
          </a:bodyPr>
          <a:lstStyle/>
          <a:p>
            <a:r>
              <a:rPr lang="en-US" sz="2800" b="1" dirty="0"/>
              <a:t>Galatians 5:22,23</a:t>
            </a:r>
          </a:p>
          <a:p>
            <a:r>
              <a:rPr lang="en-US" sz="2400" baseline="30000" dirty="0">
                <a:latin typeface="Aharoni" panose="02010803020104030203" pitchFamily="2" charset="-79"/>
                <a:cs typeface="Aharoni" panose="02010803020104030203" pitchFamily="2" charset="-79"/>
              </a:rPr>
              <a:t>22 </a:t>
            </a:r>
            <a:r>
              <a:rPr lang="en-US" sz="2400" dirty="0">
                <a:latin typeface="Aharoni" panose="02010803020104030203" pitchFamily="2" charset="-79"/>
                <a:cs typeface="Aharoni" panose="02010803020104030203" pitchFamily="2" charset="-79"/>
              </a:rPr>
              <a:t>But the fruit of the Spirit is love, joy, peace, longsuffering, gentleness, goodness, faith,</a:t>
            </a:r>
            <a:r>
              <a:rPr lang="en-US" sz="2400" baseline="30000" dirty="0">
                <a:latin typeface="Aharoni" panose="02010803020104030203" pitchFamily="2" charset="-79"/>
                <a:cs typeface="Aharoni" panose="02010803020104030203" pitchFamily="2" charset="-79"/>
              </a:rPr>
              <a:t> 23 </a:t>
            </a:r>
            <a:r>
              <a:rPr lang="en-US" sz="2400" dirty="0">
                <a:latin typeface="Aharoni" panose="02010803020104030203" pitchFamily="2" charset="-79"/>
                <a:cs typeface="Aharoni" panose="02010803020104030203" pitchFamily="2" charset="-79"/>
              </a:rPr>
              <a:t>Meekness, temperance: against such there is no law</a:t>
            </a:r>
            <a:r>
              <a:rPr lang="en-US" sz="2400" dirty="0" smtClean="0">
                <a:latin typeface="Aharoni" panose="02010803020104030203" pitchFamily="2" charset="-79"/>
                <a:cs typeface="Aharoni" panose="02010803020104030203" pitchFamily="2" charset="-79"/>
              </a:rPr>
              <a:t>.</a:t>
            </a:r>
            <a:endParaRPr lang="en-US" sz="2400" dirty="0">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3886200"/>
            <a:ext cx="46942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37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3600" dirty="0">
                <a:latin typeface="Arial Black" pitchFamily="34" charset="0"/>
              </a:rPr>
              <a:t>2 Peter 1:5</a:t>
            </a:r>
          </a:p>
          <a:p>
            <a:r>
              <a:rPr lang="en-US" sz="3600" dirty="0" smtClean="0">
                <a:latin typeface="Arial Black" pitchFamily="34" charset="0"/>
              </a:rPr>
              <a:t>For </a:t>
            </a:r>
            <a:r>
              <a:rPr lang="en-US" sz="3600" dirty="0">
                <a:latin typeface="Arial Black" pitchFamily="34" charset="0"/>
              </a:rPr>
              <a:t>this very reason, make every effort to </a:t>
            </a:r>
            <a:r>
              <a:rPr lang="en-US" sz="3600" dirty="0">
                <a:latin typeface="Arial Black" pitchFamily="34" charset="0"/>
                <a:hlinkClick r:id="" action="ppaction://hlinkfile"/>
              </a:rPr>
              <a:t>add to your faith</a:t>
            </a:r>
            <a:r>
              <a:rPr lang="en-US" sz="3600" dirty="0">
                <a:latin typeface="Arial Black" pitchFamily="34" charset="0"/>
              </a:rPr>
              <a:t> goodness; and to goodness, knowledge;</a:t>
            </a:r>
          </a:p>
        </p:txBody>
      </p:sp>
      <p:sp>
        <p:nvSpPr>
          <p:cNvPr id="3" name="Content Placeholder 2"/>
          <p:cNvSpPr>
            <a:spLocks noGrp="1"/>
          </p:cNvSpPr>
          <p:nvPr>
            <p:ph sz="half" idx="2"/>
          </p:nvPr>
        </p:nvSpPr>
        <p:spPr>
          <a:xfrm>
            <a:off x="4495800" y="1097280"/>
            <a:ext cx="4648200" cy="5760720"/>
          </a:xfrm>
        </p:spPr>
        <p:txBody>
          <a:bodyPr>
            <a:normAutofit/>
          </a:bodyPr>
          <a:lstStyle/>
          <a:p>
            <a:r>
              <a:rPr lang="fr-FR" sz="4000" dirty="0">
                <a:solidFill>
                  <a:srgbClr val="FFC000"/>
                </a:solidFill>
                <a:latin typeface="Arial Black" pitchFamily="34" charset="0"/>
              </a:rPr>
              <a:t>2 Pierre 1:5</a:t>
            </a:r>
          </a:p>
          <a:p>
            <a:r>
              <a:rPr lang="fr-FR" sz="4000" dirty="0" smtClean="0">
                <a:solidFill>
                  <a:srgbClr val="FFC000"/>
                </a:solidFill>
                <a:latin typeface="Arial Black" pitchFamily="34" charset="0"/>
              </a:rPr>
              <a:t>à </a:t>
            </a:r>
            <a:r>
              <a:rPr lang="fr-FR" sz="4000" dirty="0">
                <a:solidFill>
                  <a:srgbClr val="FFC000"/>
                </a:solidFill>
                <a:latin typeface="Arial Black" pitchFamily="34" charset="0"/>
              </a:rPr>
              <a:t>cause de cela même, faites tous vos efforts pour joindre à votre foi la vertu, à la vertu la science</a:t>
            </a: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399595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fontScale="92500"/>
          </a:bodyPr>
          <a:lstStyle/>
          <a:p>
            <a:r>
              <a:rPr lang="en-US" dirty="0">
                <a:latin typeface="Arial Black" pitchFamily="34" charset="0"/>
              </a:rPr>
              <a:t>Exodus 33:19</a:t>
            </a:r>
          </a:p>
          <a:p>
            <a:r>
              <a:rPr lang="en-US" dirty="0" smtClean="0">
                <a:latin typeface="Arial Black" pitchFamily="34" charset="0"/>
              </a:rPr>
              <a:t>And </a:t>
            </a:r>
            <a:r>
              <a:rPr lang="en-US" dirty="0">
                <a:latin typeface="Arial Black" pitchFamily="34" charset="0"/>
              </a:rPr>
              <a:t>the </a:t>
            </a:r>
            <a:r>
              <a:rPr lang="en-US" cap="small" dirty="0">
                <a:latin typeface="Arial Black" pitchFamily="34" charset="0"/>
              </a:rPr>
              <a:t>Lord</a:t>
            </a:r>
            <a:r>
              <a:rPr lang="en-US" dirty="0">
                <a:latin typeface="Arial Black" pitchFamily="34" charset="0"/>
              </a:rPr>
              <a:t> said, “I will cause all my goodness to pass in front of you, and I will proclaim my name, the </a:t>
            </a:r>
            <a:r>
              <a:rPr lang="en-US" cap="small" dirty="0">
                <a:latin typeface="Arial Black" pitchFamily="34" charset="0"/>
              </a:rPr>
              <a:t>Lord</a:t>
            </a:r>
            <a:r>
              <a:rPr lang="en-US" dirty="0">
                <a:latin typeface="Arial Black" pitchFamily="34" charset="0"/>
              </a:rPr>
              <a:t>, in your presence. I will have mercy on whom I will have mercy, and I will have compassion on whom I will have compassion</a:t>
            </a:r>
            <a:r>
              <a:rPr lang="en-US" dirty="0" smtClean="0">
                <a:latin typeface="Arial Black" pitchFamily="34" charset="0"/>
              </a:rPr>
              <a:t>.</a:t>
            </a:r>
            <a:endParaRPr lang="en-US"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rmAutofit fontScale="92500"/>
          </a:bodyPr>
          <a:lstStyle/>
          <a:p>
            <a:r>
              <a:rPr lang="fr-FR" dirty="0">
                <a:solidFill>
                  <a:srgbClr val="FF0000"/>
                </a:solidFill>
                <a:latin typeface="Arial Black" pitchFamily="34" charset="0"/>
              </a:rPr>
              <a:t>Exode 33:19</a:t>
            </a:r>
          </a:p>
          <a:p>
            <a:r>
              <a:rPr lang="fr-FR" dirty="0" smtClean="0">
                <a:solidFill>
                  <a:srgbClr val="FF0000"/>
                </a:solidFill>
                <a:latin typeface="Arial Black" pitchFamily="34" charset="0"/>
              </a:rPr>
              <a:t>L'Éternel </a:t>
            </a:r>
            <a:r>
              <a:rPr lang="fr-FR" dirty="0">
                <a:solidFill>
                  <a:srgbClr val="FF0000"/>
                </a:solidFill>
                <a:latin typeface="Arial Black" pitchFamily="34" charset="0"/>
              </a:rPr>
              <a:t>répondit: Je ferai passer devant toi toute ma bonté, et je proclamerai devant toi le nom de l'Éternel; je fais grâce à qui je fais grâce, et miséricorde à qui je fais miséricorde</a:t>
            </a:r>
            <a:r>
              <a:rPr lang="fr-FR" dirty="0" smtClean="0">
                <a:solidFill>
                  <a:srgbClr val="FF0000"/>
                </a:solidFill>
                <a:latin typeface="Arial Black" pitchFamily="34" charset="0"/>
              </a:rPr>
              <a:t>.</a:t>
            </a:r>
            <a:endParaRPr lang="fr-FR" dirty="0">
              <a:solidFill>
                <a:srgbClr val="FF000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378839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3200" dirty="0">
                <a:latin typeface="Arial Black" pitchFamily="34" charset="0"/>
              </a:rPr>
              <a:t>Psalm </a:t>
            </a:r>
            <a:r>
              <a:rPr lang="en-US" sz="3200" dirty="0" smtClean="0">
                <a:latin typeface="Arial Black" pitchFamily="34" charset="0"/>
              </a:rPr>
              <a:t>23:6</a:t>
            </a:r>
            <a:endParaRPr lang="en-US" sz="3200" dirty="0">
              <a:latin typeface="Arial Black" pitchFamily="34" charset="0"/>
            </a:endParaRPr>
          </a:p>
          <a:p>
            <a:r>
              <a:rPr lang="en-US" sz="3200" dirty="0" smtClean="0">
                <a:latin typeface="Arial Black" pitchFamily="34" charset="0"/>
              </a:rPr>
              <a:t>Surely </a:t>
            </a:r>
            <a:r>
              <a:rPr lang="en-US" sz="3200" dirty="0">
                <a:latin typeface="Arial Black" pitchFamily="34" charset="0"/>
              </a:rPr>
              <a:t>your goodness and love will follow </a:t>
            </a:r>
            <a:r>
              <a:rPr lang="en-US" sz="3200" dirty="0" smtClean="0">
                <a:latin typeface="Arial Black" pitchFamily="34" charset="0"/>
              </a:rPr>
              <a:t>me all </a:t>
            </a:r>
            <a:r>
              <a:rPr lang="en-US" sz="3200" dirty="0">
                <a:latin typeface="Arial Black" pitchFamily="34" charset="0"/>
              </a:rPr>
              <a:t>the days of my </a:t>
            </a:r>
            <a:r>
              <a:rPr lang="en-US" sz="3200" dirty="0" smtClean="0">
                <a:latin typeface="Arial Black" pitchFamily="34" charset="0"/>
              </a:rPr>
              <a:t>life, and </a:t>
            </a:r>
            <a:r>
              <a:rPr lang="en-US" sz="3200" dirty="0">
                <a:latin typeface="Arial Black" pitchFamily="34" charset="0"/>
              </a:rPr>
              <a:t>I will dwell in the house of the </a:t>
            </a:r>
            <a:r>
              <a:rPr lang="en-US" sz="3200" cap="small" dirty="0" smtClean="0">
                <a:latin typeface="Arial Black" pitchFamily="34" charset="0"/>
              </a:rPr>
              <a:t>Lord</a:t>
            </a:r>
            <a:r>
              <a:rPr lang="en-US" sz="3200" dirty="0" smtClean="0">
                <a:latin typeface="Arial Black" pitchFamily="34" charset="0"/>
              </a:rPr>
              <a:t> forever</a:t>
            </a:r>
            <a:endParaRPr lang="en-US" sz="3200" dirty="0">
              <a:latin typeface="Arial Black" pitchFamily="34" charset="0"/>
            </a:endParaRPr>
          </a:p>
        </p:txBody>
      </p:sp>
      <p:sp>
        <p:nvSpPr>
          <p:cNvPr id="3" name="Content Placeholder 2"/>
          <p:cNvSpPr>
            <a:spLocks noGrp="1"/>
          </p:cNvSpPr>
          <p:nvPr>
            <p:ph sz="half" idx="2"/>
          </p:nvPr>
        </p:nvSpPr>
        <p:spPr>
          <a:xfrm>
            <a:off x="4419600" y="1097280"/>
            <a:ext cx="4724400" cy="5760720"/>
          </a:xfrm>
        </p:spPr>
        <p:txBody>
          <a:bodyPr/>
          <a:lstStyle/>
          <a:p>
            <a:r>
              <a:rPr lang="fr-FR" sz="3200" dirty="0">
                <a:solidFill>
                  <a:srgbClr val="FFC000"/>
                </a:solidFill>
                <a:latin typeface="Arial Black" pitchFamily="34" charset="0"/>
              </a:rPr>
              <a:t>Psaumes 23:6</a:t>
            </a:r>
          </a:p>
          <a:p>
            <a:r>
              <a:rPr lang="fr-FR" sz="3200" dirty="0" smtClean="0">
                <a:solidFill>
                  <a:srgbClr val="FFC000"/>
                </a:solidFill>
                <a:latin typeface="Arial Black" pitchFamily="34" charset="0"/>
              </a:rPr>
              <a:t>Oui</a:t>
            </a:r>
            <a:r>
              <a:rPr lang="fr-FR" sz="3200" dirty="0">
                <a:solidFill>
                  <a:srgbClr val="FFC000"/>
                </a:solidFill>
                <a:latin typeface="Arial Black" pitchFamily="34" charset="0"/>
              </a:rPr>
              <a:t>, le bonheur </a:t>
            </a:r>
            <a:r>
              <a:rPr lang="fr-FR" sz="3200" dirty="0" smtClean="0">
                <a:solidFill>
                  <a:srgbClr val="FFC000"/>
                </a:solidFill>
                <a:latin typeface="Arial Black" pitchFamily="34" charset="0"/>
              </a:rPr>
              <a:t>et la </a:t>
            </a:r>
            <a:r>
              <a:rPr lang="fr-FR" sz="3200" dirty="0">
                <a:solidFill>
                  <a:srgbClr val="FFC000"/>
                </a:solidFill>
                <a:latin typeface="Arial Black" pitchFamily="34" charset="0"/>
              </a:rPr>
              <a:t>grâce </a:t>
            </a:r>
            <a:r>
              <a:rPr lang="fr-FR" sz="3200" dirty="0" smtClean="0">
                <a:solidFill>
                  <a:srgbClr val="FFC000"/>
                </a:solidFill>
                <a:latin typeface="Arial Black" pitchFamily="34" charset="0"/>
              </a:rPr>
              <a:t>m'accompagneront </a:t>
            </a:r>
            <a:r>
              <a:rPr lang="fr-FR" sz="3200" dirty="0">
                <a:solidFill>
                  <a:srgbClr val="FFC000"/>
                </a:solidFill>
                <a:latin typeface="Arial Black" pitchFamily="34" charset="0"/>
              </a:rPr>
              <a:t>Tous les jours de ma vie, Et j'habiterai dans la maison de l'Éternel Jusqu'à la fin de mes jours.</a:t>
            </a:r>
          </a:p>
          <a:p>
            <a:endParaRPr lang="en-US" dirty="0"/>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05729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4000" dirty="0">
                <a:latin typeface="Arial Black" pitchFamily="34" charset="0"/>
              </a:rPr>
              <a:t>Psalm 27:13</a:t>
            </a:r>
          </a:p>
          <a:p>
            <a:r>
              <a:rPr lang="en-US" sz="4000" baseline="30000" dirty="0">
                <a:latin typeface="Arial Black" pitchFamily="34" charset="0"/>
              </a:rPr>
              <a:t> </a:t>
            </a:r>
            <a:r>
              <a:rPr lang="en-US" sz="4000" dirty="0">
                <a:latin typeface="Arial Black" pitchFamily="34" charset="0"/>
              </a:rPr>
              <a:t>I remain confident of </a:t>
            </a:r>
            <a:r>
              <a:rPr lang="en-US" sz="4000" dirty="0" smtClean="0">
                <a:latin typeface="Arial Black" pitchFamily="34" charset="0"/>
              </a:rPr>
              <a:t>this: I </a:t>
            </a:r>
            <a:r>
              <a:rPr lang="en-US" sz="4000" dirty="0">
                <a:latin typeface="Arial Black" pitchFamily="34" charset="0"/>
              </a:rPr>
              <a:t>will see the goodness of the </a:t>
            </a:r>
            <a:r>
              <a:rPr lang="en-US" sz="4000" cap="small" dirty="0">
                <a:latin typeface="Arial Black" pitchFamily="34" charset="0"/>
              </a:rPr>
              <a:t>Lord</a:t>
            </a:r>
            <a:r>
              <a:rPr lang="en-US" sz="4000" dirty="0">
                <a:latin typeface="Arial Black" pitchFamily="34" charset="0"/>
              </a:rPr>
              <a:t/>
            </a:r>
            <a:br>
              <a:rPr lang="en-US" sz="4000" dirty="0">
                <a:latin typeface="Arial Black" pitchFamily="34" charset="0"/>
              </a:rPr>
            </a:br>
            <a:r>
              <a:rPr lang="en-US" sz="4000" dirty="0">
                <a:latin typeface="Arial Black" pitchFamily="34" charset="0"/>
              </a:rPr>
              <a:t> </a:t>
            </a:r>
            <a:r>
              <a:rPr lang="en-US" sz="4000" dirty="0" smtClean="0">
                <a:latin typeface="Arial Black" pitchFamily="34" charset="0"/>
              </a:rPr>
              <a:t>in </a:t>
            </a:r>
            <a:r>
              <a:rPr lang="en-US" sz="4000" dirty="0">
                <a:latin typeface="Arial Black" pitchFamily="34" charset="0"/>
              </a:rPr>
              <a:t>the land of </a:t>
            </a:r>
            <a:r>
              <a:rPr lang="en-US" sz="4000" dirty="0" smtClean="0">
                <a:latin typeface="Arial Black" pitchFamily="34" charset="0"/>
              </a:rPr>
              <a:t>the living.</a:t>
            </a:r>
            <a:endParaRPr lang="en-US" sz="4000"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rmAutofit/>
          </a:bodyPr>
          <a:lstStyle/>
          <a:p>
            <a:r>
              <a:rPr lang="fr-FR" sz="4200" dirty="0">
                <a:solidFill>
                  <a:schemeClr val="accent2">
                    <a:lumMod val="75000"/>
                  </a:schemeClr>
                </a:solidFill>
                <a:latin typeface="Arial Black" pitchFamily="34" charset="0"/>
              </a:rPr>
              <a:t>Psaumes 27:13</a:t>
            </a:r>
          </a:p>
          <a:p>
            <a:r>
              <a:rPr lang="fr-FR" sz="4200" dirty="0" smtClean="0">
                <a:solidFill>
                  <a:schemeClr val="accent2">
                    <a:lumMod val="75000"/>
                  </a:schemeClr>
                </a:solidFill>
                <a:latin typeface="Arial Black" pitchFamily="34" charset="0"/>
              </a:rPr>
              <a:t>Oh</a:t>
            </a:r>
            <a:r>
              <a:rPr lang="fr-FR" sz="4200" dirty="0">
                <a:solidFill>
                  <a:schemeClr val="accent2">
                    <a:lumMod val="75000"/>
                  </a:schemeClr>
                </a:solidFill>
                <a:latin typeface="Arial Black" pitchFamily="34" charset="0"/>
              </a:rPr>
              <a:t>! si je n'étais pas sûr de voir la bonté de l'Éternel Sur la terre des vivants</a:t>
            </a:r>
            <a:r>
              <a:rPr lang="fr-FR" sz="4200" dirty="0" smtClean="0">
                <a:solidFill>
                  <a:schemeClr val="accent2">
                    <a:lumMod val="75000"/>
                  </a:schemeClr>
                </a:solidFill>
                <a:latin typeface="Arial Black" pitchFamily="34" charset="0"/>
              </a:rPr>
              <a:t>!...</a:t>
            </a:r>
            <a:endParaRPr lang="fr-FR" sz="4200" dirty="0">
              <a:solidFill>
                <a:schemeClr val="accent2">
                  <a:lumMod val="75000"/>
                </a:schemeClr>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45385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Autofit/>
          </a:bodyPr>
          <a:lstStyle/>
          <a:p>
            <a:r>
              <a:rPr lang="en-US" sz="3100" dirty="0">
                <a:latin typeface="Arial Black" pitchFamily="34" charset="0"/>
              </a:rPr>
              <a:t>Psalm 31:19</a:t>
            </a:r>
          </a:p>
          <a:p>
            <a:r>
              <a:rPr lang="en-US" sz="3100" dirty="0" smtClean="0">
                <a:latin typeface="Arial Black" pitchFamily="34" charset="0"/>
              </a:rPr>
              <a:t>How </a:t>
            </a:r>
            <a:r>
              <a:rPr lang="en-US" sz="3100" dirty="0">
                <a:latin typeface="Arial Black" pitchFamily="34" charset="0"/>
              </a:rPr>
              <a:t>abundant are the good </a:t>
            </a:r>
            <a:r>
              <a:rPr lang="en-US" sz="3100" dirty="0" smtClean="0">
                <a:latin typeface="Arial Black" pitchFamily="34" charset="0"/>
              </a:rPr>
              <a:t>things that </a:t>
            </a:r>
            <a:r>
              <a:rPr lang="en-US" sz="3100" dirty="0">
                <a:latin typeface="Arial Black" pitchFamily="34" charset="0"/>
              </a:rPr>
              <a:t>you have stored up for those who fear </a:t>
            </a:r>
            <a:r>
              <a:rPr lang="en-US" sz="3100" dirty="0" smtClean="0">
                <a:latin typeface="Arial Black" pitchFamily="34" charset="0"/>
              </a:rPr>
              <a:t>you, that </a:t>
            </a:r>
            <a:r>
              <a:rPr lang="en-US" sz="3100" dirty="0">
                <a:latin typeface="Arial Black" pitchFamily="34" charset="0"/>
              </a:rPr>
              <a:t>you bestow in the sight of </a:t>
            </a:r>
            <a:r>
              <a:rPr lang="en-US" sz="3100" dirty="0" smtClean="0">
                <a:latin typeface="Arial Black" pitchFamily="34" charset="0"/>
              </a:rPr>
              <a:t>all, on </a:t>
            </a:r>
            <a:r>
              <a:rPr lang="en-US" sz="3100" dirty="0">
                <a:latin typeface="Arial Black" pitchFamily="34" charset="0"/>
              </a:rPr>
              <a:t>those who take refuge in </a:t>
            </a:r>
            <a:r>
              <a:rPr lang="en-US" sz="3100" dirty="0" smtClean="0">
                <a:latin typeface="Arial Black" pitchFamily="34" charset="0"/>
              </a:rPr>
              <a:t>you</a:t>
            </a:r>
            <a:endParaRPr lang="en-US" sz="3100"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Autofit/>
          </a:bodyPr>
          <a:lstStyle/>
          <a:p>
            <a:r>
              <a:rPr lang="fr-FR" sz="3100" dirty="0">
                <a:solidFill>
                  <a:srgbClr val="FFC000"/>
                </a:solidFill>
                <a:latin typeface="Arial Black" pitchFamily="34" charset="0"/>
              </a:rPr>
              <a:t>Psaumes 31:19</a:t>
            </a:r>
          </a:p>
          <a:p>
            <a:r>
              <a:rPr lang="fr-FR" sz="3100" dirty="0" smtClean="0">
                <a:solidFill>
                  <a:srgbClr val="FFC000"/>
                </a:solidFill>
                <a:latin typeface="Arial Black" pitchFamily="34" charset="0"/>
              </a:rPr>
              <a:t>Oh</a:t>
            </a:r>
            <a:r>
              <a:rPr lang="fr-FR" sz="3100" dirty="0">
                <a:solidFill>
                  <a:srgbClr val="FFC000"/>
                </a:solidFill>
                <a:latin typeface="Arial Black" pitchFamily="34" charset="0"/>
              </a:rPr>
              <a:t>! combien est grande ta bonté, Que tu tiens en réserve pour ceux qui te craignent, Que tu témoignes à ceux qui cherchent en toi leur refuge, A la vue des fils de l'homme</a:t>
            </a:r>
            <a:r>
              <a:rPr lang="fr-FR" sz="3100" dirty="0" smtClean="0">
                <a:solidFill>
                  <a:srgbClr val="FFC000"/>
                </a:solidFill>
                <a:latin typeface="Arial Black" pitchFamily="34" charset="0"/>
              </a:rPr>
              <a:t>!</a:t>
            </a:r>
            <a:endParaRPr lang="fr-FR" sz="3100" dirty="0">
              <a:solidFill>
                <a:srgbClr val="FFC00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08699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lnSpcReduction="10000"/>
          </a:bodyPr>
          <a:lstStyle/>
          <a:p>
            <a:r>
              <a:rPr lang="en-US" dirty="0">
                <a:latin typeface="Arial Black" pitchFamily="34" charset="0"/>
              </a:rPr>
              <a:t>Romans </a:t>
            </a:r>
            <a:r>
              <a:rPr lang="en-US" dirty="0" smtClean="0">
                <a:latin typeface="Arial Black" pitchFamily="34" charset="0"/>
              </a:rPr>
              <a:t>15:14</a:t>
            </a:r>
          </a:p>
          <a:p>
            <a:r>
              <a:rPr lang="en-US" dirty="0" smtClean="0">
                <a:latin typeface="Arial Black" pitchFamily="34" charset="0"/>
              </a:rPr>
              <a:t>Paul </a:t>
            </a:r>
            <a:r>
              <a:rPr lang="en-US" dirty="0">
                <a:latin typeface="Arial Black" pitchFamily="34" charset="0"/>
              </a:rPr>
              <a:t>the Minister to the Gentiles</a:t>
            </a:r>
          </a:p>
          <a:p>
            <a:r>
              <a:rPr lang="en-US" dirty="0" smtClean="0">
                <a:latin typeface="Arial Black" pitchFamily="34" charset="0"/>
              </a:rPr>
              <a:t>14-I </a:t>
            </a:r>
            <a:r>
              <a:rPr lang="en-US" dirty="0">
                <a:latin typeface="Arial Black" pitchFamily="34" charset="0"/>
              </a:rPr>
              <a:t>myself am convinced, my brothers and sisters, that you yourselves are full of goodness, filled with knowledge and competent to instruct one another</a:t>
            </a:r>
            <a:r>
              <a:rPr lang="en-US" dirty="0" smtClean="0">
                <a:latin typeface="Arial Black" pitchFamily="34" charset="0"/>
              </a:rPr>
              <a:t>.</a:t>
            </a:r>
            <a:endParaRPr lang="en-US"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Autofit/>
          </a:bodyPr>
          <a:lstStyle/>
          <a:p>
            <a:r>
              <a:rPr lang="fr-FR" sz="2900" dirty="0">
                <a:solidFill>
                  <a:srgbClr val="FF0000"/>
                </a:solidFill>
                <a:latin typeface="Arial Black" pitchFamily="34" charset="0"/>
              </a:rPr>
              <a:t>Romains </a:t>
            </a:r>
            <a:r>
              <a:rPr lang="fr-FR" sz="2900" dirty="0" smtClean="0">
                <a:solidFill>
                  <a:srgbClr val="FF0000"/>
                </a:solidFill>
                <a:latin typeface="Arial Black" pitchFamily="34" charset="0"/>
              </a:rPr>
              <a:t>15:14</a:t>
            </a:r>
            <a:endParaRPr lang="fr-FR" sz="2900" dirty="0">
              <a:solidFill>
                <a:srgbClr val="FF0000"/>
              </a:solidFill>
              <a:latin typeface="Arial Black" pitchFamily="34" charset="0"/>
            </a:endParaRPr>
          </a:p>
          <a:p>
            <a:r>
              <a:rPr lang="fr-FR" sz="2900" dirty="0" smtClean="0">
                <a:solidFill>
                  <a:srgbClr val="FF0000"/>
                </a:solidFill>
                <a:latin typeface="Arial Black" pitchFamily="34" charset="0"/>
              </a:rPr>
              <a:t>Pour </a:t>
            </a:r>
            <a:r>
              <a:rPr lang="fr-FR" sz="2900" dirty="0">
                <a:solidFill>
                  <a:srgbClr val="FF0000"/>
                </a:solidFill>
                <a:latin typeface="Arial Black" pitchFamily="34" charset="0"/>
              </a:rPr>
              <a:t>ce qui vous concerne, mes frères, je suis moi-même persuadé que vous êtes pleins de </a:t>
            </a:r>
            <a:r>
              <a:rPr lang="fr-FR" sz="2900" dirty="0" smtClean="0">
                <a:solidFill>
                  <a:srgbClr val="FF0000"/>
                </a:solidFill>
                <a:latin typeface="Arial Black" pitchFamily="34" charset="0"/>
              </a:rPr>
              <a:t>bonnes, dispositions</a:t>
            </a:r>
            <a:r>
              <a:rPr lang="fr-FR" sz="2900" dirty="0">
                <a:solidFill>
                  <a:srgbClr val="FF0000"/>
                </a:solidFill>
                <a:latin typeface="Arial Black" pitchFamily="34" charset="0"/>
              </a:rPr>
              <a:t>, remplis de toute connaissance, et capables de vous exhorter les uns les autres</a:t>
            </a:r>
            <a:r>
              <a:rPr lang="fr-FR" sz="2900" dirty="0" smtClean="0">
                <a:solidFill>
                  <a:srgbClr val="FF0000"/>
                </a:solidFill>
                <a:latin typeface="Arial Black" pitchFamily="34" charset="0"/>
              </a:rPr>
              <a:t>.</a:t>
            </a:r>
            <a:endParaRPr lang="fr-FR" sz="2900" dirty="0">
              <a:solidFill>
                <a:srgbClr val="FF000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91491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343400" cy="5760720"/>
          </a:xfrm>
        </p:spPr>
        <p:txBody>
          <a:bodyPr>
            <a:normAutofit lnSpcReduction="10000"/>
          </a:bodyPr>
          <a:lstStyle/>
          <a:p>
            <a:pPr algn="ctr"/>
            <a:r>
              <a:rPr lang="en-US" sz="3600" u="sng" dirty="0" smtClean="0">
                <a:solidFill>
                  <a:srgbClr val="FFC000"/>
                </a:solidFill>
                <a:latin typeface="Arial Black" pitchFamily="34" charset="0"/>
              </a:rPr>
              <a:t>FINALY!</a:t>
            </a:r>
          </a:p>
          <a:p>
            <a:r>
              <a:rPr lang="en-US" sz="3800" dirty="0">
                <a:latin typeface="Algerian" pitchFamily="82" charset="0"/>
              </a:rPr>
              <a:t>Ephesians 5:9</a:t>
            </a:r>
          </a:p>
          <a:p>
            <a:r>
              <a:rPr lang="en-US" sz="3800" dirty="0" smtClean="0">
                <a:latin typeface="Algerian" pitchFamily="82" charset="0"/>
              </a:rPr>
              <a:t>(for </a:t>
            </a:r>
            <a:r>
              <a:rPr lang="en-US" sz="3800" dirty="0">
                <a:latin typeface="Algerian" pitchFamily="82" charset="0"/>
              </a:rPr>
              <a:t>the fruit of the light consists in all goodness, righteousness and truth</a:t>
            </a:r>
            <a:r>
              <a:rPr lang="en-US" sz="3800" dirty="0" smtClean="0">
                <a:latin typeface="Algerian" pitchFamily="82" charset="0"/>
              </a:rPr>
              <a:t>)</a:t>
            </a:r>
            <a:endParaRPr lang="en-US" sz="3800" dirty="0">
              <a:latin typeface="Algerian" pitchFamily="82" charset="0"/>
            </a:endParaRPr>
          </a:p>
        </p:txBody>
      </p:sp>
      <p:sp>
        <p:nvSpPr>
          <p:cNvPr id="3" name="Content Placeholder 2"/>
          <p:cNvSpPr>
            <a:spLocks noGrp="1"/>
          </p:cNvSpPr>
          <p:nvPr>
            <p:ph sz="half" idx="2"/>
          </p:nvPr>
        </p:nvSpPr>
        <p:spPr>
          <a:xfrm>
            <a:off x="4724400" y="1097280"/>
            <a:ext cx="4419600" cy="5760720"/>
          </a:xfrm>
        </p:spPr>
        <p:txBody>
          <a:bodyPr>
            <a:normAutofit lnSpcReduction="10000"/>
          </a:bodyPr>
          <a:lstStyle/>
          <a:p>
            <a:r>
              <a:rPr lang="fr-FR" sz="4400" dirty="0">
                <a:solidFill>
                  <a:srgbClr val="00B050"/>
                </a:solidFill>
                <a:latin typeface="Arial Black" pitchFamily="34" charset="0"/>
              </a:rPr>
              <a:t>Éphésiens 5:9</a:t>
            </a:r>
          </a:p>
          <a:p>
            <a:r>
              <a:rPr lang="fr-FR" sz="4400" dirty="0" smtClean="0">
                <a:solidFill>
                  <a:srgbClr val="00B050"/>
                </a:solidFill>
                <a:latin typeface="Arial Black" pitchFamily="34" charset="0"/>
              </a:rPr>
              <a:t>Car </a:t>
            </a:r>
            <a:r>
              <a:rPr lang="fr-FR" sz="4400" dirty="0">
                <a:solidFill>
                  <a:srgbClr val="00B050"/>
                </a:solidFill>
                <a:latin typeface="Arial Black" pitchFamily="34" charset="0"/>
              </a:rPr>
              <a:t>le fruit de la lumière consiste en toute sorte de bonté, de justice et de vérité</a:t>
            </a:r>
            <a:r>
              <a:rPr lang="fr-FR" sz="4400" dirty="0" smtClean="0">
                <a:solidFill>
                  <a:srgbClr val="00B050"/>
                </a:solidFill>
                <a:latin typeface="Arial Black" pitchFamily="34" charset="0"/>
              </a:rPr>
              <a:t>.</a:t>
            </a:r>
            <a:endParaRPr lang="fr-FR" sz="4400" dirty="0">
              <a:solidFill>
                <a:srgbClr val="00B05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265967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95800" y="1097280"/>
            <a:ext cx="4648200" cy="5760720"/>
          </a:xfrm>
        </p:spPr>
        <p:txBody>
          <a:bodyPr/>
          <a:lstStyle/>
          <a:p>
            <a:r>
              <a:rPr lang="en-US" dirty="0" smtClean="0"/>
              <a:t>OH MY GOODNESS! FINALY</a:t>
            </a:r>
          </a:p>
          <a:p>
            <a:endParaRPr lang="en-US" dirty="0"/>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1143000"/>
            <a:ext cx="426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71193"/>
            <a:ext cx="4695825" cy="528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94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1143000"/>
          </a:xfrm>
        </p:spPr>
        <p:txBody>
          <a:bodyPr/>
          <a:lstStyle/>
          <a:p>
            <a:pPr algn="ctr"/>
            <a:r>
              <a:rPr lang="en-US" sz="5400" b="1" u="sng" dirty="0" smtClean="0">
                <a:solidFill>
                  <a:srgbClr val="FF0000"/>
                </a:solidFill>
                <a:latin typeface="Algerian" pitchFamily="82" charset="0"/>
              </a:rPr>
              <a:t>GOODNESS (LA BENIGNITE)</a:t>
            </a:r>
            <a:endParaRPr lang="en-US" sz="5400" b="1" u="sng" dirty="0">
              <a:solidFill>
                <a:srgbClr val="FF0000"/>
              </a:solidFill>
              <a:latin typeface="Algerian" pitchFamily="82" charset="0"/>
            </a:endParaRPr>
          </a:p>
        </p:txBody>
      </p:sp>
      <p:sp>
        <p:nvSpPr>
          <p:cNvPr id="3" name="Content Placeholder 2"/>
          <p:cNvSpPr>
            <a:spLocks noGrp="1"/>
          </p:cNvSpPr>
          <p:nvPr>
            <p:ph idx="1"/>
          </p:nvPr>
        </p:nvSpPr>
        <p:spPr>
          <a:xfrm>
            <a:off x="0" y="1676400"/>
            <a:ext cx="9144000" cy="5181600"/>
          </a:xfrm>
        </p:spPr>
        <p:txBody>
          <a:bodyPr>
            <a:noAutofit/>
          </a:bodyPr>
          <a:lstStyle/>
          <a:p>
            <a:r>
              <a:rPr lang="en-US" sz="2100" dirty="0" smtClean="0">
                <a:latin typeface="Arial Black" pitchFamily="34" charset="0"/>
              </a:rPr>
              <a:t>THE FRUIT OF THE SPIRIT IS: GOODNESS OR </a:t>
            </a:r>
            <a:r>
              <a:rPr lang="en-US" sz="2100" dirty="0" err="1" smtClean="0">
                <a:latin typeface="Arial Black" pitchFamily="34" charset="0"/>
              </a:rPr>
              <a:t>Agathosune</a:t>
            </a:r>
            <a:endParaRPr lang="en-US" sz="2100" dirty="0">
              <a:latin typeface="Arial Black" pitchFamily="34" charset="0"/>
            </a:endParaRPr>
          </a:p>
          <a:p>
            <a:endParaRPr lang="en-US" sz="2100" dirty="0">
              <a:latin typeface="Arial Black" pitchFamily="34" charset="0"/>
            </a:endParaRPr>
          </a:p>
          <a:p>
            <a:r>
              <a:rPr lang="en-US" sz="2100" dirty="0">
                <a:latin typeface="Arial Black" pitchFamily="34" charset="0"/>
              </a:rPr>
              <a:t>The Hebrew and Greek uses are similar but the Hebrew, like the English, has a broader application. The Greek word, </a:t>
            </a:r>
            <a:r>
              <a:rPr lang="en-US" sz="2100" dirty="0" err="1">
                <a:latin typeface="Arial Black" pitchFamily="34" charset="0"/>
              </a:rPr>
              <a:t>agathosune</a:t>
            </a:r>
            <a:r>
              <a:rPr lang="en-US" sz="2100" dirty="0">
                <a:latin typeface="Arial Black" pitchFamily="34" charset="0"/>
              </a:rPr>
              <a:t>, at first glance seems very similar to </a:t>
            </a:r>
            <a:r>
              <a:rPr lang="en-US" sz="2100" dirty="0" err="1">
                <a:latin typeface="Arial Black" pitchFamily="34" charset="0"/>
              </a:rPr>
              <a:t>chrestotes</a:t>
            </a:r>
            <a:r>
              <a:rPr lang="en-US" sz="2100" dirty="0">
                <a:latin typeface="Arial Black" pitchFamily="34" charset="0"/>
              </a:rPr>
              <a:t> ("kindness"). However, closer examination of its use in the Scriptures reveals a word indicating zealous activity in doing good. Kindness or gentleness (chrestotes) is more passive</a:t>
            </a:r>
            <a:r>
              <a:rPr lang="en-US" sz="2100" dirty="0" smtClean="0">
                <a:latin typeface="Arial Black" pitchFamily="34" charset="0"/>
              </a:rPr>
              <a:t>.</a:t>
            </a:r>
          </a:p>
        </p:txBody>
      </p:sp>
    </p:spTree>
    <p:extLst>
      <p:ext uri="{BB962C8B-B14F-4D97-AF65-F5344CB8AC3E}">
        <p14:creationId xmlns:p14="http://schemas.microsoft.com/office/powerpoint/2010/main" val="1888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1143000"/>
          </a:xfrm>
        </p:spPr>
        <p:txBody>
          <a:bodyPr>
            <a:noAutofit/>
          </a:bodyPr>
          <a:lstStyle/>
          <a:p>
            <a:r>
              <a:rPr lang="en-US" sz="7200" b="1" u="sng" dirty="0" smtClean="0">
                <a:solidFill>
                  <a:srgbClr val="FF0000"/>
                </a:solidFill>
                <a:latin typeface="Algerian" pitchFamily="82" charset="0"/>
              </a:rPr>
              <a:t>WHAT IS GOODNESS?</a:t>
            </a:r>
            <a:endParaRPr lang="en-US" sz="7200" b="1" u="sng" dirty="0">
              <a:solidFill>
                <a:srgbClr val="FF0000"/>
              </a:solidFill>
              <a:latin typeface="Algerian" pitchFamily="82" charset="0"/>
            </a:endParaRPr>
          </a:p>
        </p:txBody>
      </p:sp>
      <p:sp>
        <p:nvSpPr>
          <p:cNvPr id="3" name="Content Placeholder 2"/>
          <p:cNvSpPr>
            <a:spLocks noGrp="1"/>
          </p:cNvSpPr>
          <p:nvPr>
            <p:ph idx="1"/>
          </p:nvPr>
        </p:nvSpPr>
        <p:spPr>
          <a:xfrm>
            <a:off x="0" y="1676400"/>
            <a:ext cx="9144000" cy="5181600"/>
          </a:xfrm>
        </p:spPr>
        <p:txBody>
          <a:bodyPr>
            <a:normAutofit/>
          </a:bodyPr>
          <a:lstStyle/>
          <a:p>
            <a:r>
              <a:rPr lang="en-US" sz="2400" dirty="0">
                <a:latin typeface="Arial Black" pitchFamily="34" charset="0"/>
              </a:rPr>
              <a:t>Fruit of the Spirit is </a:t>
            </a:r>
            <a:r>
              <a:rPr lang="en-US" sz="2400" dirty="0" smtClean="0">
                <a:latin typeface="Arial Black" pitchFamily="34" charset="0"/>
              </a:rPr>
              <a:t>Goodness.</a:t>
            </a:r>
          </a:p>
          <a:p>
            <a:r>
              <a:rPr lang="en-US" sz="2400" dirty="0" err="1">
                <a:latin typeface="Arial Black" pitchFamily="34" charset="0"/>
              </a:rPr>
              <a:t>Agathosune</a:t>
            </a:r>
            <a:r>
              <a:rPr lang="en-US" sz="2400" dirty="0">
                <a:latin typeface="Arial Black" pitchFamily="34" charset="0"/>
              </a:rPr>
              <a:t> is therefore active—even aggressive—goodness. The English word "goodness" includes many pleasing qualities whereas the Greek word indicates one particular quality. It is more than an excellence of character; it is character energized, expressing itself in active good. </a:t>
            </a:r>
            <a:r>
              <a:rPr lang="en-US" sz="2400" dirty="0" err="1">
                <a:latin typeface="Arial Black" pitchFamily="34" charset="0"/>
              </a:rPr>
              <a:t>Agathosune</a:t>
            </a:r>
            <a:r>
              <a:rPr lang="en-US" sz="2400" dirty="0">
                <a:latin typeface="Arial Black" pitchFamily="34" charset="0"/>
              </a:rPr>
              <a:t> is goodness, but it does not spare sharpness and rebuke to produce good in others. Thus God can correct, sometimes very severely, and it is goodness in action. Thus parents can correct their child, and it is good because it helps produce a responsible </a:t>
            </a:r>
            <a:r>
              <a:rPr lang="en-US" sz="2400" dirty="0" smtClean="0">
                <a:latin typeface="Arial Black" pitchFamily="34" charset="0"/>
              </a:rPr>
              <a:t>adult</a:t>
            </a:r>
            <a:r>
              <a:rPr lang="en-US" sz="2400" dirty="0">
                <a:latin typeface="Arial Black" pitchFamily="34" charset="0"/>
              </a:rPr>
              <a:t>.</a:t>
            </a:r>
          </a:p>
        </p:txBody>
      </p:sp>
    </p:spTree>
    <p:extLst>
      <p:ext uri="{BB962C8B-B14F-4D97-AF65-F5344CB8AC3E}">
        <p14:creationId xmlns:p14="http://schemas.microsoft.com/office/powerpoint/2010/main" val="8250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1143000"/>
          </a:xfrm>
        </p:spPr>
        <p:txBody>
          <a:bodyPr>
            <a:normAutofit/>
          </a:bodyPr>
          <a:lstStyle/>
          <a:p>
            <a:r>
              <a:rPr lang="en-US" sz="5400" b="1" u="sng" dirty="0" smtClean="0">
                <a:solidFill>
                  <a:srgbClr val="FF0000"/>
                </a:solidFill>
                <a:latin typeface="Algerian" pitchFamily="82" charset="0"/>
              </a:rPr>
              <a:t>POSITIVITY OF GOODNESS</a:t>
            </a:r>
            <a:endParaRPr lang="en-US" sz="5400" b="1" u="sng" dirty="0">
              <a:solidFill>
                <a:srgbClr val="FF0000"/>
              </a:solidFill>
              <a:latin typeface="Algerian" pitchFamily="82" charset="0"/>
            </a:endParaRPr>
          </a:p>
        </p:txBody>
      </p:sp>
      <p:sp>
        <p:nvSpPr>
          <p:cNvPr id="3" name="Content Placeholder 2"/>
          <p:cNvSpPr>
            <a:spLocks noGrp="1"/>
          </p:cNvSpPr>
          <p:nvPr>
            <p:ph idx="1"/>
          </p:nvPr>
        </p:nvSpPr>
        <p:spPr>
          <a:xfrm>
            <a:off x="0" y="1676400"/>
            <a:ext cx="9144000" cy="5181600"/>
          </a:xfrm>
        </p:spPr>
        <p:txBody>
          <a:bodyPr>
            <a:noAutofit/>
          </a:bodyPr>
          <a:lstStyle/>
          <a:p>
            <a:r>
              <a:rPr lang="en-US" sz="2400" b="1" dirty="0">
                <a:latin typeface="Arial Black" pitchFamily="34" charset="0"/>
              </a:rPr>
              <a:t>Galatians 5:22-23</a:t>
            </a:r>
            <a:endParaRPr lang="en-US" sz="2400" dirty="0">
              <a:latin typeface="Arial Black" pitchFamily="34" charset="0"/>
            </a:endParaRPr>
          </a:p>
          <a:p>
            <a:r>
              <a:rPr lang="en-US" sz="2400" b="1" dirty="0">
                <a:latin typeface="Arial Black" pitchFamily="34" charset="0"/>
              </a:rPr>
              <a:t>Goodness</a:t>
            </a:r>
            <a:r>
              <a:rPr lang="en-US" sz="2400" dirty="0">
                <a:latin typeface="Arial Black" pitchFamily="34" charset="0"/>
              </a:rPr>
              <a:t> (Amos 5:15; Prov. 25:22; Matthew 7:12; 19:16; Luke 6:27, 35; Rom. 12:17; II Cor. 5:20; Eph. 5:8-9; I Pet. 3:11; II Pet. 1:3-8) is the engagement of love! It </a:t>
            </a:r>
            <a:r>
              <a:rPr lang="en-US" sz="2400" dirty="0">
                <a:latin typeface="Arial Black" pitchFamily="34" charset="0"/>
                <a:hlinkClick r:id=""/>
              </a:rPr>
              <a:t>displays</a:t>
            </a:r>
            <a:r>
              <a:rPr lang="en-US" sz="2400" dirty="0">
                <a:latin typeface="Arial Black" pitchFamily="34" charset="0"/>
              </a:rPr>
              <a:t> integrity, honesty and compassion to others and allows us to do the right thing. Goodness takes our virtue and excellence and models it to others in the action of love. It is doing the right thing even when it does not feel like we should, as </a:t>
            </a:r>
            <a:r>
              <a:rPr lang="en-US" sz="2400" dirty="0">
                <a:solidFill>
                  <a:srgbClr val="FF0000"/>
                </a:solidFill>
                <a:latin typeface="Arial Black" pitchFamily="34" charset="0"/>
              </a:rPr>
              <a:t>Joseph </a:t>
            </a:r>
            <a:r>
              <a:rPr lang="en-US" sz="2400" dirty="0">
                <a:latin typeface="Arial Black" pitchFamily="34" charset="0"/>
              </a:rPr>
              <a:t>was betrayed and sold as a slave, he chose to make his situation good and help and treat others better than he needed too. Goodness is the model for people to repent and accept </a:t>
            </a:r>
            <a:r>
              <a:rPr lang="en-US" sz="2400" dirty="0" smtClean="0">
                <a:latin typeface="Arial Black" pitchFamily="34" charset="0"/>
              </a:rPr>
              <a:t>Christ</a:t>
            </a:r>
            <a:endParaRPr lang="en-US" sz="2400" dirty="0">
              <a:latin typeface="Arial Black" pitchFamily="34" charset="0"/>
            </a:endParaRPr>
          </a:p>
        </p:txBody>
      </p:sp>
    </p:spTree>
    <p:extLst>
      <p:ext uri="{BB962C8B-B14F-4D97-AF65-F5344CB8AC3E}">
        <p14:creationId xmlns:p14="http://schemas.microsoft.com/office/powerpoint/2010/main" val="219770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1143000"/>
          </a:xfrm>
        </p:spPr>
        <p:txBody>
          <a:bodyPr/>
          <a:lstStyle/>
          <a:p>
            <a:pPr algn="ctr"/>
            <a:r>
              <a:rPr lang="en-US" sz="5000" b="1" dirty="0" smtClean="0">
                <a:solidFill>
                  <a:srgbClr val="FF0000"/>
                </a:solidFill>
                <a:latin typeface="Algerian" pitchFamily="82" charset="0"/>
              </a:rPr>
              <a:t>NEGATIVITY OF GOODNESS</a:t>
            </a:r>
            <a:endParaRPr lang="en-US" sz="5000" b="1" dirty="0">
              <a:solidFill>
                <a:srgbClr val="FF0000"/>
              </a:solidFill>
              <a:latin typeface="Algerian" pitchFamily="82" charset="0"/>
            </a:endParaRPr>
          </a:p>
        </p:txBody>
      </p:sp>
      <p:sp>
        <p:nvSpPr>
          <p:cNvPr id="3" name="Content Placeholder 2"/>
          <p:cNvSpPr>
            <a:spLocks noGrp="1"/>
          </p:cNvSpPr>
          <p:nvPr>
            <p:ph idx="1"/>
          </p:nvPr>
        </p:nvSpPr>
        <p:spPr>
          <a:xfrm>
            <a:off x="0" y="1676400"/>
            <a:ext cx="9144000" cy="5181600"/>
          </a:xfrm>
        </p:spPr>
        <p:txBody>
          <a:bodyPr>
            <a:normAutofit/>
          </a:bodyPr>
          <a:lstStyle/>
          <a:p>
            <a:r>
              <a:rPr lang="en-US" sz="2400" b="1" dirty="0">
                <a:latin typeface="Arial Black" pitchFamily="34" charset="0"/>
              </a:rPr>
              <a:t>Badness, cruelty, ruthlessness, depravity,</a:t>
            </a:r>
            <a:r>
              <a:rPr lang="en-US" sz="2400" dirty="0">
                <a:latin typeface="Arial Black" pitchFamily="34" charset="0"/>
              </a:rPr>
              <a:t> </a:t>
            </a:r>
            <a:r>
              <a:rPr lang="en-US" sz="2400" b="1" dirty="0">
                <a:latin typeface="Arial Black" pitchFamily="34" charset="0"/>
              </a:rPr>
              <a:t>debauchery and evil </a:t>
            </a:r>
            <a:r>
              <a:rPr lang="en-US" sz="2400" dirty="0">
                <a:latin typeface="Arial Black" pitchFamily="34" charset="0"/>
              </a:rPr>
              <a:t>are the opposites. It is being mercilessness and unscrupulousness in our dealings toward others!</a:t>
            </a:r>
            <a:r>
              <a:rPr lang="en-US" sz="2400" b="1" dirty="0">
                <a:latin typeface="Arial Black" pitchFamily="34" charset="0"/>
              </a:rPr>
              <a:t> </a:t>
            </a:r>
            <a:r>
              <a:rPr lang="en-US" sz="2400" dirty="0">
                <a:latin typeface="Arial Black" pitchFamily="34" charset="0"/>
              </a:rPr>
              <a:t>When we fight against each other especially in the church, you have to see it as how hurtful and even pathetic it is in God's eyes! </a:t>
            </a:r>
          </a:p>
          <a:p>
            <a:r>
              <a:rPr lang="en-US" sz="2400" dirty="0">
                <a:latin typeface="Arial Black" pitchFamily="34" charset="0"/>
              </a:rPr>
              <a:t>· Here are positive examples from Scripture </a:t>
            </a:r>
            <a:endParaRPr lang="en-US" sz="2400" dirty="0" smtClean="0">
              <a:latin typeface="Arial Black" pitchFamily="34" charset="0"/>
            </a:endParaRPr>
          </a:p>
          <a:p>
            <a:r>
              <a:rPr lang="en-US" sz="2400" dirty="0" smtClean="0">
                <a:latin typeface="Arial Black" pitchFamily="34" charset="0"/>
              </a:rPr>
              <a:t>(</a:t>
            </a:r>
            <a:r>
              <a:rPr lang="en-US" sz="2400" dirty="0">
                <a:latin typeface="Arial Black" pitchFamily="34" charset="0"/>
              </a:rPr>
              <a:t>Gen. 39; Luke 10:30-37; Acts 7:60; 9:36; Luke 23:34; Gal. 6:10; II Thess. 1:11)</a:t>
            </a:r>
          </a:p>
          <a:p>
            <a:r>
              <a:rPr lang="en-US" sz="2400" dirty="0">
                <a:latin typeface="Arial Black" pitchFamily="34" charset="0"/>
              </a:rPr>
              <a:t>· Here is are negative examples from Scripture (Gen. 4:8; Duet. 25:17-19; Joshua 7; Luke 9:54</a:t>
            </a:r>
          </a:p>
        </p:txBody>
      </p:sp>
    </p:spTree>
    <p:extLst>
      <p:ext uri="{BB962C8B-B14F-4D97-AF65-F5344CB8AC3E}">
        <p14:creationId xmlns:p14="http://schemas.microsoft.com/office/powerpoint/2010/main" val="20874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3800" dirty="0">
                <a:latin typeface="Arial Black" pitchFamily="34" charset="0"/>
              </a:rPr>
              <a:t>Proverbs 25:21</a:t>
            </a:r>
          </a:p>
          <a:p>
            <a:r>
              <a:rPr lang="en-US" sz="3800" dirty="0" smtClean="0">
                <a:latin typeface="Arial Black" pitchFamily="34" charset="0"/>
              </a:rPr>
              <a:t>If </a:t>
            </a:r>
            <a:r>
              <a:rPr lang="en-US" sz="3800" dirty="0">
                <a:latin typeface="Arial Black" pitchFamily="34" charset="0"/>
              </a:rPr>
              <a:t>your enemy is </a:t>
            </a:r>
            <a:r>
              <a:rPr lang="en-US" sz="3800" dirty="0" smtClean="0">
                <a:latin typeface="Arial Black" pitchFamily="34" charset="0"/>
              </a:rPr>
              <a:t>hungry, give </a:t>
            </a:r>
            <a:r>
              <a:rPr lang="en-US" sz="3800" dirty="0">
                <a:latin typeface="Arial Black" pitchFamily="34" charset="0"/>
              </a:rPr>
              <a:t>him food to </a:t>
            </a:r>
            <a:r>
              <a:rPr lang="en-US" sz="3800" dirty="0" smtClean="0">
                <a:latin typeface="Arial Black" pitchFamily="34" charset="0"/>
              </a:rPr>
              <a:t>eat; if </a:t>
            </a:r>
            <a:r>
              <a:rPr lang="en-US" sz="3800" dirty="0">
                <a:latin typeface="Arial Black" pitchFamily="34" charset="0"/>
              </a:rPr>
              <a:t>he is thirsty, give him water to </a:t>
            </a:r>
            <a:r>
              <a:rPr lang="en-US" sz="3800" dirty="0" smtClean="0">
                <a:latin typeface="Arial Black" pitchFamily="34" charset="0"/>
              </a:rPr>
              <a:t>drink</a:t>
            </a:r>
            <a:endParaRPr lang="en-US" sz="3800"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rmAutofit/>
          </a:bodyPr>
          <a:lstStyle/>
          <a:p>
            <a:r>
              <a:rPr lang="fr-FR" sz="3900" dirty="0">
                <a:solidFill>
                  <a:srgbClr val="00B050"/>
                </a:solidFill>
                <a:latin typeface="Arial Black" pitchFamily="34" charset="0"/>
              </a:rPr>
              <a:t>Proverbes 25:21</a:t>
            </a:r>
          </a:p>
          <a:p>
            <a:r>
              <a:rPr lang="fr-FR" sz="3900" dirty="0" smtClean="0">
                <a:solidFill>
                  <a:srgbClr val="00B050"/>
                </a:solidFill>
                <a:latin typeface="Arial Black" pitchFamily="34" charset="0"/>
              </a:rPr>
              <a:t>Si </a:t>
            </a:r>
            <a:r>
              <a:rPr lang="fr-FR" sz="3900" dirty="0">
                <a:solidFill>
                  <a:srgbClr val="00B050"/>
                </a:solidFill>
                <a:latin typeface="Arial Black" pitchFamily="34" charset="0"/>
              </a:rPr>
              <a:t>ton ennemi a faim, donne-lui du pain à manger; S'il a soif, donne-lui de l'eau à boire</a:t>
            </a: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48190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3200" dirty="0">
                <a:latin typeface="Arial Black" pitchFamily="34" charset="0"/>
              </a:rPr>
              <a:t>Matthew 7:12</a:t>
            </a:r>
          </a:p>
          <a:p>
            <a:r>
              <a:rPr lang="en-US" sz="3200" dirty="0" smtClean="0">
                <a:latin typeface="Arial Black" pitchFamily="34" charset="0"/>
              </a:rPr>
              <a:t>So </a:t>
            </a:r>
            <a:r>
              <a:rPr lang="en-US" sz="3200" dirty="0">
                <a:latin typeface="Arial Black" pitchFamily="34" charset="0"/>
              </a:rPr>
              <a:t>in everything, do to others what you would have them do to you, for this sums up the Law and the Prophets.</a:t>
            </a:r>
          </a:p>
        </p:txBody>
      </p:sp>
      <p:sp>
        <p:nvSpPr>
          <p:cNvPr id="3" name="Content Placeholder 2"/>
          <p:cNvSpPr>
            <a:spLocks noGrp="1"/>
          </p:cNvSpPr>
          <p:nvPr>
            <p:ph sz="half" idx="2"/>
          </p:nvPr>
        </p:nvSpPr>
        <p:spPr>
          <a:xfrm>
            <a:off x="4495800" y="1097280"/>
            <a:ext cx="4648200" cy="5760720"/>
          </a:xfrm>
        </p:spPr>
        <p:txBody>
          <a:bodyPr>
            <a:normAutofit/>
          </a:bodyPr>
          <a:lstStyle/>
          <a:p>
            <a:r>
              <a:rPr lang="fr-FR" sz="3600" dirty="0">
                <a:solidFill>
                  <a:srgbClr val="FFC000"/>
                </a:solidFill>
                <a:latin typeface="Arial Black" pitchFamily="34" charset="0"/>
              </a:rPr>
              <a:t>Matthieu 7:12</a:t>
            </a:r>
          </a:p>
          <a:p>
            <a:r>
              <a:rPr lang="fr-FR" sz="3600" dirty="0" smtClean="0">
                <a:solidFill>
                  <a:srgbClr val="FFC000"/>
                </a:solidFill>
                <a:latin typeface="Arial Black" pitchFamily="34" charset="0"/>
              </a:rPr>
              <a:t>Tout </a:t>
            </a:r>
            <a:r>
              <a:rPr lang="fr-FR" sz="3600" dirty="0">
                <a:solidFill>
                  <a:srgbClr val="FFC000"/>
                </a:solidFill>
                <a:latin typeface="Arial Black" pitchFamily="34" charset="0"/>
              </a:rPr>
              <a:t>ce que vous voulez que les hommes fassent pour vous, faites-le de même pour eux, car c'est la loi et les prophètes</a:t>
            </a:r>
            <a:r>
              <a:rPr lang="fr-FR" sz="3600" dirty="0" smtClean="0">
                <a:solidFill>
                  <a:srgbClr val="FFC000"/>
                </a:solidFill>
                <a:latin typeface="Arial Black" pitchFamily="34" charset="0"/>
              </a:rPr>
              <a:t>.</a:t>
            </a:r>
            <a:endParaRPr lang="fr-FR" sz="3600" dirty="0">
              <a:solidFill>
                <a:srgbClr val="FFC00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79989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a:bodyPr>
          <a:lstStyle/>
          <a:p>
            <a:r>
              <a:rPr lang="en-US" sz="3200" dirty="0">
                <a:latin typeface="Arial Black" pitchFamily="34" charset="0"/>
              </a:rPr>
              <a:t>Matthew 19:16</a:t>
            </a:r>
          </a:p>
          <a:p>
            <a:r>
              <a:rPr lang="en-US" sz="3200" dirty="0" smtClean="0">
                <a:latin typeface="Arial Black" pitchFamily="34" charset="0"/>
              </a:rPr>
              <a:t>The </a:t>
            </a:r>
            <a:r>
              <a:rPr lang="en-US" sz="3200" dirty="0">
                <a:latin typeface="Arial Black" pitchFamily="34" charset="0"/>
              </a:rPr>
              <a:t>Rich and the </a:t>
            </a:r>
            <a:r>
              <a:rPr lang="en-US" sz="3200" dirty="0" smtClean="0">
                <a:latin typeface="Arial Black" pitchFamily="34" charset="0"/>
              </a:rPr>
              <a:t>Kingdom of God</a:t>
            </a:r>
          </a:p>
          <a:p>
            <a:r>
              <a:rPr lang="en-US" sz="3200" baseline="30000" dirty="0" smtClean="0">
                <a:latin typeface="Arial Black" pitchFamily="34" charset="0"/>
              </a:rPr>
              <a:t>16 </a:t>
            </a:r>
            <a:r>
              <a:rPr lang="en-US" sz="3200" dirty="0" smtClean="0">
                <a:latin typeface="Arial Black" pitchFamily="34" charset="0"/>
              </a:rPr>
              <a:t>Just then a man came up to Jesus and asked, “Teacher, what good thing must I do to get eternal life?”</a:t>
            </a:r>
            <a:endParaRPr lang="en-US" sz="3200" dirty="0">
              <a:latin typeface="Arial Black" pitchFamily="34" charset="0"/>
            </a:endParaRPr>
          </a:p>
        </p:txBody>
      </p:sp>
      <p:sp>
        <p:nvSpPr>
          <p:cNvPr id="3" name="Content Placeholder 2"/>
          <p:cNvSpPr>
            <a:spLocks noGrp="1"/>
          </p:cNvSpPr>
          <p:nvPr>
            <p:ph sz="half" idx="2"/>
          </p:nvPr>
        </p:nvSpPr>
        <p:spPr>
          <a:xfrm>
            <a:off x="4495800" y="1097280"/>
            <a:ext cx="4648200" cy="5760720"/>
          </a:xfrm>
        </p:spPr>
        <p:txBody>
          <a:bodyPr>
            <a:normAutofit/>
          </a:bodyPr>
          <a:lstStyle/>
          <a:p>
            <a:r>
              <a:rPr lang="fr-FR" sz="3600" dirty="0">
                <a:solidFill>
                  <a:srgbClr val="FFC000"/>
                </a:solidFill>
                <a:latin typeface="Arial Black" pitchFamily="34" charset="0"/>
              </a:rPr>
              <a:t>Matthieu </a:t>
            </a:r>
            <a:r>
              <a:rPr lang="fr-FR" sz="3600" dirty="0" smtClean="0">
                <a:solidFill>
                  <a:srgbClr val="FFC000"/>
                </a:solidFill>
                <a:latin typeface="Arial Black" pitchFamily="34" charset="0"/>
              </a:rPr>
              <a:t>19:16</a:t>
            </a:r>
            <a:endParaRPr lang="fr-FR" sz="3600" dirty="0">
              <a:solidFill>
                <a:srgbClr val="FFC000"/>
              </a:solidFill>
              <a:latin typeface="Arial Black" pitchFamily="34" charset="0"/>
            </a:endParaRPr>
          </a:p>
          <a:p>
            <a:r>
              <a:rPr lang="fr-FR" sz="3600" baseline="30000" dirty="0">
                <a:solidFill>
                  <a:srgbClr val="FFC000"/>
                </a:solidFill>
                <a:latin typeface="Arial Black" pitchFamily="34" charset="0"/>
              </a:rPr>
              <a:t>16 </a:t>
            </a:r>
            <a:r>
              <a:rPr lang="fr-FR" sz="3600" dirty="0">
                <a:solidFill>
                  <a:srgbClr val="FFC000"/>
                </a:solidFill>
                <a:latin typeface="Arial Black" pitchFamily="34" charset="0"/>
              </a:rPr>
              <a:t>Et voici, un homme s'approcha, et dit à Jésus: Maître, que dois-je faire de bon pour avoir la vie éternelle?</a:t>
            </a: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2175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191000" cy="5760720"/>
          </a:xfrm>
        </p:spPr>
        <p:txBody>
          <a:bodyPr>
            <a:normAutofit fontScale="70000" lnSpcReduction="20000"/>
          </a:bodyPr>
          <a:lstStyle/>
          <a:p>
            <a:r>
              <a:rPr lang="en-US" sz="3100" dirty="0">
                <a:latin typeface="Arial Black" pitchFamily="34" charset="0"/>
              </a:rPr>
              <a:t>Luke </a:t>
            </a:r>
            <a:r>
              <a:rPr lang="en-US" sz="3100" dirty="0" smtClean="0">
                <a:latin typeface="Arial Black" pitchFamily="34" charset="0"/>
              </a:rPr>
              <a:t>6:27, 35</a:t>
            </a:r>
            <a:endParaRPr lang="en-US" sz="3100" dirty="0">
              <a:latin typeface="Arial Black" pitchFamily="34" charset="0"/>
            </a:endParaRPr>
          </a:p>
          <a:p>
            <a:r>
              <a:rPr lang="en-US" sz="3100" dirty="0">
                <a:latin typeface="Arial Black" pitchFamily="34" charset="0"/>
              </a:rPr>
              <a:t>Love for Enemies</a:t>
            </a:r>
          </a:p>
          <a:p>
            <a:r>
              <a:rPr lang="en-US" sz="3100" baseline="30000" dirty="0">
                <a:latin typeface="Arial Black" pitchFamily="34" charset="0"/>
              </a:rPr>
              <a:t>27 </a:t>
            </a:r>
            <a:r>
              <a:rPr lang="en-US" sz="3100" dirty="0">
                <a:latin typeface="Arial Black" pitchFamily="34" charset="0"/>
              </a:rPr>
              <a:t>“But to you who are listening I say: Love your enemies, do good to those who hate </a:t>
            </a:r>
            <a:r>
              <a:rPr lang="en-US" sz="3100" dirty="0" smtClean="0">
                <a:latin typeface="Arial Black" pitchFamily="34" charset="0"/>
              </a:rPr>
              <a:t>you,</a:t>
            </a:r>
            <a:endParaRPr lang="en-US" sz="3100" dirty="0">
              <a:latin typeface="Arial Black" pitchFamily="34" charset="0"/>
            </a:endParaRPr>
          </a:p>
          <a:p>
            <a:r>
              <a:rPr lang="en-US" sz="3100" baseline="30000" dirty="0">
                <a:latin typeface="Arial Black" pitchFamily="34" charset="0"/>
              </a:rPr>
              <a:t>35 </a:t>
            </a:r>
            <a:r>
              <a:rPr lang="en-US" sz="3100" dirty="0">
                <a:latin typeface="Arial Black" pitchFamily="34" charset="0"/>
              </a:rPr>
              <a:t>But love your enemies, do good to them, and lend to them without expecting to get anything back. Then your reward will be great, and you will be children of the Most High, because he is kind to the ungrateful and wicked.</a:t>
            </a:r>
          </a:p>
          <a:p>
            <a:endParaRPr lang="en-US" dirty="0"/>
          </a:p>
          <a:p>
            <a:endParaRPr lang="en-US" dirty="0"/>
          </a:p>
        </p:txBody>
      </p:sp>
      <p:sp>
        <p:nvSpPr>
          <p:cNvPr id="3" name="Content Placeholder 2"/>
          <p:cNvSpPr>
            <a:spLocks noGrp="1"/>
          </p:cNvSpPr>
          <p:nvPr>
            <p:ph sz="half" idx="2"/>
          </p:nvPr>
        </p:nvSpPr>
        <p:spPr>
          <a:xfrm>
            <a:off x="4495800" y="1097280"/>
            <a:ext cx="4648200" cy="5760720"/>
          </a:xfrm>
        </p:spPr>
        <p:txBody>
          <a:bodyPr>
            <a:noAutofit/>
          </a:bodyPr>
          <a:lstStyle/>
          <a:p>
            <a:r>
              <a:rPr lang="fr-FR" sz="2400" dirty="0">
                <a:solidFill>
                  <a:srgbClr val="FF0000"/>
                </a:solidFill>
                <a:latin typeface="Arial Black" pitchFamily="34" charset="0"/>
              </a:rPr>
              <a:t>Luc </a:t>
            </a:r>
            <a:r>
              <a:rPr lang="fr-FR" sz="2400" dirty="0" smtClean="0">
                <a:solidFill>
                  <a:srgbClr val="FF0000"/>
                </a:solidFill>
                <a:latin typeface="Arial Black" pitchFamily="34" charset="0"/>
              </a:rPr>
              <a:t>6:27, 35</a:t>
            </a:r>
            <a:endParaRPr lang="fr-FR" sz="2400" dirty="0">
              <a:solidFill>
                <a:srgbClr val="FF0000"/>
              </a:solidFill>
              <a:latin typeface="Arial Black" pitchFamily="34" charset="0"/>
            </a:endParaRPr>
          </a:p>
          <a:p>
            <a:r>
              <a:rPr lang="fr-FR" sz="2400" dirty="0" smtClean="0">
                <a:solidFill>
                  <a:srgbClr val="FF0000"/>
                </a:solidFill>
                <a:latin typeface="Arial Black" pitchFamily="34" charset="0"/>
              </a:rPr>
              <a:t>Mais </a:t>
            </a:r>
            <a:r>
              <a:rPr lang="fr-FR" sz="2400" dirty="0">
                <a:solidFill>
                  <a:srgbClr val="FF0000"/>
                </a:solidFill>
                <a:latin typeface="Arial Black" pitchFamily="34" charset="0"/>
              </a:rPr>
              <a:t>je vous dis, à vous qui m'écoutez: Aimez vos ennemis, faites du bien à ceux qui vous haïssent</a:t>
            </a:r>
            <a:r>
              <a:rPr lang="fr-FR" sz="2400" dirty="0" smtClean="0">
                <a:solidFill>
                  <a:srgbClr val="FF0000"/>
                </a:solidFill>
                <a:latin typeface="Arial Black" pitchFamily="34" charset="0"/>
              </a:rPr>
              <a:t>,</a:t>
            </a:r>
          </a:p>
          <a:p>
            <a:r>
              <a:rPr lang="fr-FR" sz="2400" dirty="0" smtClean="0">
                <a:solidFill>
                  <a:srgbClr val="FF0000"/>
                </a:solidFill>
                <a:latin typeface="Arial Black" pitchFamily="34" charset="0"/>
              </a:rPr>
              <a:t>35</a:t>
            </a:r>
            <a:r>
              <a:rPr lang="fr-FR" sz="2400" baseline="30000" dirty="0">
                <a:solidFill>
                  <a:srgbClr val="FF0000"/>
                </a:solidFill>
                <a:latin typeface="Arial Black" pitchFamily="34" charset="0"/>
              </a:rPr>
              <a:t> </a:t>
            </a:r>
            <a:r>
              <a:rPr lang="fr-FR" sz="2400" dirty="0">
                <a:solidFill>
                  <a:srgbClr val="FF0000"/>
                </a:solidFill>
                <a:latin typeface="Arial Black" pitchFamily="34" charset="0"/>
              </a:rPr>
              <a:t>Mais aimez vos ennemis, faites du bien, et prêtez sans rien espérer. Et votre récompense sera grande, et vous serez fils du Très Haut, car il est bon pour les ingrats et pour les méchants</a:t>
            </a:r>
            <a:r>
              <a:rPr lang="fr-FR" sz="2400" dirty="0" smtClean="0">
                <a:solidFill>
                  <a:srgbClr val="FF0000"/>
                </a:solidFill>
                <a:latin typeface="Arial Black" pitchFamily="34" charset="0"/>
              </a:rPr>
              <a:t>.</a:t>
            </a:r>
            <a:endParaRPr lang="fr-FR" sz="2400" dirty="0">
              <a:solidFill>
                <a:srgbClr val="FF0000"/>
              </a:solidFill>
              <a:latin typeface="Arial Black" pitchFamily="34" charset="0"/>
            </a:endParaRPr>
          </a:p>
        </p:txBody>
      </p:sp>
      <p:sp>
        <p:nvSpPr>
          <p:cNvPr id="4" name="Title 3"/>
          <p:cNvSpPr>
            <a:spLocks noGrp="1"/>
          </p:cNvSpPr>
          <p:nvPr>
            <p:ph type="title"/>
          </p:nvPr>
        </p:nvSpPr>
        <p:spPr>
          <a:xfrm>
            <a:off x="0" y="0"/>
            <a:ext cx="9144000" cy="914400"/>
          </a:xfrm>
        </p:spPr>
        <p:txBody>
          <a:bodyPr/>
          <a:lstStyle/>
          <a:p>
            <a:r>
              <a:rPr lang="en-US" sz="5400" b="1" u="sng" dirty="0">
                <a:solidFill>
                  <a:srgbClr val="FF0000"/>
                </a:solidFill>
                <a:latin typeface="Algerian" pitchFamily="82" charset="0"/>
              </a:rPr>
              <a:t>GOODNESS (LA BENIGNITE)</a:t>
            </a:r>
            <a:endParaRPr lang="en-US" dirty="0"/>
          </a:p>
        </p:txBody>
      </p:sp>
    </p:spTree>
    <p:extLst>
      <p:ext uri="{BB962C8B-B14F-4D97-AF65-F5344CB8AC3E}">
        <p14:creationId xmlns:p14="http://schemas.microsoft.com/office/powerpoint/2010/main" val="13408914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361</TotalTime>
  <Words>1096</Words>
  <Application>Microsoft Office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Angles</vt:lpstr>
      <vt:lpstr>THE FRUIT OF THE SPIRIT IS: GOODNESS (LA BENIGNITE) OH MY GOODNESS!</vt:lpstr>
      <vt:lpstr>GOODNESS (LA BENIGNITE)</vt:lpstr>
      <vt:lpstr>WHAT IS GOODNESS?</vt:lpstr>
      <vt:lpstr>POSITIVITY OF GOODNESS</vt:lpstr>
      <vt:lpstr>NEGATIVITY OF GOODNESS</vt:lpstr>
      <vt:lpstr>GOODNESS (LA BENIGNITE)</vt:lpstr>
      <vt:lpstr>GOODNESS (LA BENIGNITE)</vt:lpstr>
      <vt:lpstr>GOODNESS (LA BENIGNITE)</vt:lpstr>
      <vt:lpstr>GOODNESS (LA BENIGNITE)</vt:lpstr>
      <vt:lpstr>GOODNESS (LA BENIGNITE)</vt:lpstr>
      <vt:lpstr>GOODNESS (LA BENIGNITE)</vt:lpstr>
      <vt:lpstr>GOODNESS (LA BENIGNITE)</vt:lpstr>
      <vt:lpstr>GOODNESS (LA BENIGNITE)</vt:lpstr>
      <vt:lpstr>GOODNESS (LA BENIGNITE)</vt:lpstr>
      <vt:lpstr>GOODNESS (LA BENIGNITE)</vt:lpstr>
      <vt:lpstr>GOODNESS (LA BENIGNITE)</vt:lpstr>
      <vt:lpstr>GOODNESS (LA BENIGNITE)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2012</dc:creator>
  <cp:lastModifiedBy>Owner</cp:lastModifiedBy>
  <cp:revision>23</cp:revision>
  <dcterms:created xsi:type="dcterms:W3CDTF">2012-11-18T19:48:42Z</dcterms:created>
  <dcterms:modified xsi:type="dcterms:W3CDTF">2015-06-16T20:39:36Z</dcterms:modified>
</cp:coreProperties>
</file>