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59" r:id="rId6"/>
    <p:sldId id="261" r:id="rId7"/>
    <p:sldId id="276" r:id="rId8"/>
    <p:sldId id="277" r:id="rId9"/>
    <p:sldId id="262"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9FC66C2-0B0D-48C3-BF98-966F27CC0E02}">
          <p14:sldIdLst>
            <p14:sldId id="256"/>
            <p14:sldId id="257"/>
            <p14:sldId id="258"/>
            <p14:sldId id="260"/>
            <p14:sldId id="259"/>
          </p14:sldIdLst>
        </p14:section>
        <p14:section name="Untitled Section" id="{A88FC9A5-43AF-412A-A5CD-DC175747DF8E}">
          <p14:sldIdLst>
            <p14:sldId id="261"/>
            <p14:sldId id="276"/>
            <p14:sldId id="277"/>
            <p14:sldId id="262"/>
            <p14:sldId id="278"/>
            <p14:sldId id="279"/>
            <p14:sldId id="280"/>
            <p14:sldId id="281"/>
            <p14:sldId id="282"/>
            <p14:sldId id="283"/>
            <p14:sldId id="284"/>
            <p14:sldId id="285"/>
            <p14:sldId id="286"/>
            <p14:sldId id="287"/>
            <p14:sldId id="288"/>
            <p14:sldId id="289"/>
            <p14:sldId id="29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4D5B49D-FB62-45ED-8EA4-E486F77C8DD7}" type="datetimeFigureOut">
              <a:rPr lang="en-US" smtClean="0"/>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18AC2E-0841-4977-8BE3-747CB5F0E339}"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D5B49D-FB62-45ED-8EA4-E486F77C8DD7}" type="datetimeFigureOut">
              <a:rPr lang="en-US" smtClean="0"/>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18AC2E-0841-4977-8BE3-747CB5F0E33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D5B49D-FB62-45ED-8EA4-E486F77C8DD7}" type="datetimeFigureOut">
              <a:rPr lang="en-US" smtClean="0"/>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18AC2E-0841-4977-8BE3-747CB5F0E33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4D5B49D-FB62-45ED-8EA4-E486F77C8DD7}" type="datetimeFigureOut">
              <a:rPr lang="en-US" smtClean="0"/>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18AC2E-0841-4977-8BE3-747CB5F0E339}"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D5B49D-FB62-45ED-8EA4-E486F77C8DD7}" type="datetimeFigureOut">
              <a:rPr lang="en-US" smtClean="0"/>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18AC2E-0841-4977-8BE3-747CB5F0E33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4D5B49D-FB62-45ED-8EA4-E486F77C8DD7}" type="datetimeFigureOut">
              <a:rPr lang="en-US" smtClean="0"/>
              <a:t>6/16/2015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18AC2E-0841-4977-8BE3-747CB5F0E339}"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4D5B49D-FB62-45ED-8EA4-E486F77C8DD7}" type="datetimeFigureOut">
              <a:rPr lang="en-US" smtClean="0"/>
              <a:t>6/16/2015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18AC2E-0841-4977-8BE3-747CB5F0E339}"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4D5B49D-FB62-45ED-8EA4-E486F77C8DD7}" type="datetimeFigureOut">
              <a:rPr lang="en-US" smtClean="0"/>
              <a:t>6/16/2015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18AC2E-0841-4977-8BE3-747CB5F0E33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5B49D-FB62-45ED-8EA4-E486F77C8DD7}" type="datetimeFigureOut">
              <a:rPr lang="en-US" smtClean="0"/>
              <a:t>6/16/2015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18AC2E-0841-4977-8BE3-747CB5F0E33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D5B49D-FB62-45ED-8EA4-E486F77C8DD7}" type="datetimeFigureOut">
              <a:rPr lang="en-US" smtClean="0"/>
              <a:t>6/16/2015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18AC2E-0841-4977-8BE3-747CB5F0E33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D5B49D-FB62-45ED-8EA4-E486F77C8DD7}" type="datetimeFigureOut">
              <a:rPr lang="en-US" smtClean="0"/>
              <a:t>6/16/2015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18AC2E-0841-4977-8BE3-747CB5F0E339}"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84D5B49D-FB62-45ED-8EA4-E486F77C8DD7}" type="datetimeFigureOut">
              <a:rPr lang="en-US" smtClean="0"/>
              <a:t>6/16/2015</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9518AC2E-0841-4977-8BE3-747CB5F0E33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438400"/>
            <a:ext cx="9144000" cy="4419600"/>
          </a:xfrm>
        </p:spPr>
        <p:txBody>
          <a:bodyPr>
            <a:normAutofit fontScale="92500" lnSpcReduction="10000"/>
          </a:bodyPr>
          <a:lstStyle/>
          <a:p>
            <a:pPr algn="ctr"/>
            <a:r>
              <a:rPr lang="en-US" sz="9600" b="1" dirty="0" smtClean="0">
                <a:solidFill>
                  <a:srgbClr val="002060"/>
                </a:solidFill>
                <a:latin typeface="Algerian" pitchFamily="82" charset="0"/>
              </a:rPr>
              <a:t>MEEKNESS</a:t>
            </a:r>
          </a:p>
          <a:p>
            <a:pPr algn="ctr"/>
            <a:r>
              <a:rPr lang="en-US" b="1" u="sng" dirty="0" smtClean="0">
                <a:solidFill>
                  <a:schemeClr val="accent6">
                    <a:lumMod val="75000"/>
                  </a:schemeClr>
                </a:solidFill>
                <a:latin typeface="Algerian" pitchFamily="82" charset="0"/>
              </a:rPr>
              <a:t>FRENCH:</a:t>
            </a:r>
            <a:r>
              <a:rPr lang="en-US" b="1" dirty="0" smtClean="0">
                <a:latin typeface="Algerian" pitchFamily="82" charset="0"/>
              </a:rPr>
              <a:t> </a:t>
            </a:r>
            <a:r>
              <a:rPr lang="en-US" sz="8800" b="1" dirty="0" smtClean="0">
                <a:solidFill>
                  <a:srgbClr val="FFC000"/>
                </a:solidFill>
                <a:latin typeface="Algerian" pitchFamily="82" charset="0"/>
              </a:rPr>
              <a:t>LA </a:t>
            </a:r>
            <a:r>
              <a:rPr lang="en-US" sz="8800" b="1" dirty="0">
                <a:solidFill>
                  <a:srgbClr val="FFC000"/>
                </a:solidFill>
                <a:latin typeface="Algerian" pitchFamily="82" charset="0"/>
              </a:rPr>
              <a:t>DOUCEUR</a:t>
            </a:r>
            <a:r>
              <a:rPr lang="en-US" sz="8800" b="1" dirty="0" smtClean="0">
                <a:solidFill>
                  <a:srgbClr val="FFC000"/>
                </a:solidFill>
                <a:latin typeface="Algerian" pitchFamily="82" charset="0"/>
              </a:rPr>
              <a:t>/</a:t>
            </a:r>
          </a:p>
          <a:p>
            <a:pPr algn="ctr"/>
            <a:r>
              <a:rPr lang="en-US" sz="8800" b="1" dirty="0" smtClean="0">
                <a:solidFill>
                  <a:srgbClr val="FFC000"/>
                </a:solidFill>
                <a:latin typeface="Algerian" pitchFamily="82" charset="0"/>
              </a:rPr>
              <a:t>débonnaires</a:t>
            </a:r>
            <a:endParaRPr lang="en-US" sz="8800" b="1" dirty="0">
              <a:solidFill>
                <a:srgbClr val="FFC000"/>
              </a:solidFill>
              <a:latin typeface="Algerian" pitchFamily="82" charset="0"/>
            </a:endParaRPr>
          </a:p>
        </p:txBody>
      </p:sp>
      <p:sp>
        <p:nvSpPr>
          <p:cNvPr id="2" name="Title 1"/>
          <p:cNvSpPr>
            <a:spLocks noGrp="1"/>
          </p:cNvSpPr>
          <p:nvPr>
            <p:ph type="ctrTitle"/>
          </p:nvPr>
        </p:nvSpPr>
        <p:spPr>
          <a:xfrm>
            <a:off x="0" y="0"/>
            <a:ext cx="9144000" cy="1470025"/>
          </a:xfrm>
        </p:spPr>
        <p:txBody>
          <a:bodyPr>
            <a:normAutofit fontScale="90000"/>
          </a:bodyPr>
          <a:lstStyle/>
          <a:p>
            <a:r>
              <a:rPr lang="en-US" sz="5400" b="1" dirty="0" smtClean="0">
                <a:solidFill>
                  <a:srgbClr val="FF0000"/>
                </a:solidFill>
                <a:latin typeface="Algerian" pitchFamily="82" charset="0"/>
              </a:rPr>
              <a:t>THE FRUIT OF THE SPIRIT IS:</a:t>
            </a:r>
            <a:endParaRPr lang="en-US" sz="5400" b="1" dirty="0">
              <a:solidFill>
                <a:srgbClr val="FF0000"/>
              </a:solidFill>
              <a:latin typeface="Algerian" pitchFamily="82" charset="0"/>
            </a:endParaRPr>
          </a:p>
        </p:txBody>
      </p:sp>
    </p:spTree>
    <p:extLst>
      <p:ext uri="{BB962C8B-B14F-4D97-AF65-F5344CB8AC3E}">
        <p14:creationId xmlns:p14="http://schemas.microsoft.com/office/powerpoint/2010/main" val="2911617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a:xfrm>
            <a:off x="0" y="0"/>
            <a:ext cx="9144000" cy="1143000"/>
          </a:xfrm>
        </p:spPr>
        <p:txBody>
          <a:bodyPr/>
          <a:lstStyle/>
          <a:p>
            <a:pPr algn="ctr"/>
            <a:r>
              <a:rPr lang="en-US" sz="3600" dirty="0">
                <a:solidFill>
                  <a:srgbClr val="FF0000"/>
                </a:solidFill>
                <a:latin typeface="Arial Black" pitchFamily="34" charset="0"/>
              </a:rPr>
              <a:t>What does meekness/ </a:t>
            </a:r>
            <a:br>
              <a:rPr lang="en-US" sz="3600" dirty="0">
                <a:solidFill>
                  <a:srgbClr val="FF0000"/>
                </a:solidFill>
                <a:latin typeface="Arial Black" pitchFamily="34" charset="0"/>
              </a:rPr>
            </a:br>
            <a:r>
              <a:rPr lang="en-US" sz="3600" dirty="0">
                <a:solidFill>
                  <a:srgbClr val="FF0000"/>
                </a:solidFill>
                <a:latin typeface="Arial Black" pitchFamily="34" charset="0"/>
              </a:rPr>
              <a:t>Débonnaires mean in the Bible?</a:t>
            </a:r>
            <a:endParaRPr lang="en-US" dirty="0"/>
          </a:p>
        </p:txBody>
      </p:sp>
      <p:sp>
        <p:nvSpPr>
          <p:cNvPr id="24" name="Content Placeholder 23"/>
          <p:cNvSpPr>
            <a:spLocks noGrp="1"/>
          </p:cNvSpPr>
          <p:nvPr>
            <p:ph sz="quarter" idx="13"/>
          </p:nvPr>
        </p:nvSpPr>
        <p:spPr>
          <a:xfrm>
            <a:off x="0" y="1447800"/>
            <a:ext cx="4337304" cy="5403273"/>
          </a:xfrm>
        </p:spPr>
        <p:txBody>
          <a:bodyPr>
            <a:normAutofit fontScale="92500" lnSpcReduction="10000"/>
          </a:bodyPr>
          <a:lstStyle/>
          <a:p>
            <a:r>
              <a:rPr lang="en-US" b="1" dirty="0"/>
              <a:t>Zephaniah 2:3</a:t>
            </a:r>
          </a:p>
          <a:p>
            <a:pPr marL="45720" indent="0">
              <a:buNone/>
            </a:pPr>
            <a:r>
              <a:rPr lang="en-US" b="1" dirty="0" smtClean="0">
                <a:latin typeface="Arial Black" pitchFamily="34" charset="0"/>
              </a:rPr>
              <a:t>Seek the </a:t>
            </a:r>
            <a:r>
              <a:rPr lang="en-US" b="1" cap="small" dirty="0" smtClean="0">
                <a:latin typeface="Arial Black" pitchFamily="34" charset="0"/>
              </a:rPr>
              <a:t>Lord</a:t>
            </a:r>
            <a:r>
              <a:rPr lang="en-US" b="1" dirty="0" smtClean="0">
                <a:latin typeface="Arial Black" pitchFamily="34" charset="0"/>
              </a:rPr>
              <a:t>, all you humble of the land, you who do what he commands. Seek righteousness, seek humility; perhaps you will be sheltered on the day of the </a:t>
            </a:r>
            <a:r>
              <a:rPr lang="en-US" b="1" cap="small" dirty="0" smtClean="0">
                <a:latin typeface="Arial Black" pitchFamily="34" charset="0"/>
              </a:rPr>
              <a:t>Lord</a:t>
            </a:r>
            <a:r>
              <a:rPr lang="en-US" b="1" dirty="0" smtClean="0">
                <a:latin typeface="Arial Black" pitchFamily="34" charset="0"/>
              </a:rPr>
              <a:t>’s anger.</a:t>
            </a:r>
            <a:endParaRPr lang="en-US" b="1" u="sng" dirty="0" smtClean="0">
              <a:solidFill>
                <a:srgbClr val="FFC000"/>
              </a:solidFill>
              <a:latin typeface="Arial Black" pitchFamily="34" charset="0"/>
            </a:endParaRPr>
          </a:p>
          <a:p>
            <a:r>
              <a:rPr lang="en-US" b="1" u="sng" dirty="0" smtClean="0">
                <a:solidFill>
                  <a:srgbClr val="FFC000"/>
                </a:solidFill>
                <a:latin typeface="Arial Black" pitchFamily="34" charset="0"/>
              </a:rPr>
              <a:t>FRENCH</a:t>
            </a:r>
          </a:p>
          <a:p>
            <a:r>
              <a:rPr lang="fr-FR" b="1" dirty="0">
                <a:solidFill>
                  <a:srgbClr val="FF0000"/>
                </a:solidFill>
                <a:latin typeface="Arial Black" pitchFamily="34" charset="0"/>
              </a:rPr>
              <a:t>Sophonie </a:t>
            </a:r>
            <a:r>
              <a:rPr lang="fr-FR" b="1" dirty="0" smtClean="0">
                <a:solidFill>
                  <a:srgbClr val="FF0000"/>
                </a:solidFill>
                <a:latin typeface="Arial Black" pitchFamily="34" charset="0"/>
              </a:rPr>
              <a:t>2:3</a:t>
            </a:r>
          </a:p>
          <a:p>
            <a:pPr marL="45720" indent="0">
              <a:buNone/>
            </a:pPr>
            <a:r>
              <a:rPr lang="fr-FR" b="1" dirty="0" smtClean="0">
                <a:solidFill>
                  <a:srgbClr val="FF0000"/>
                </a:solidFill>
                <a:latin typeface="Arial Black" pitchFamily="34" charset="0"/>
              </a:rPr>
              <a:t>Cherchez </a:t>
            </a:r>
            <a:r>
              <a:rPr lang="fr-FR" b="1" dirty="0">
                <a:solidFill>
                  <a:srgbClr val="FF0000"/>
                </a:solidFill>
                <a:latin typeface="Arial Black" pitchFamily="34" charset="0"/>
              </a:rPr>
              <a:t>l'Éternel, vous tous, humbles du pays, Qui pratiquez ses ordonnances! Recherchez la justice, recherchez l'humilité! Peut-être serez-vous épargnés au jour de la colère de </a:t>
            </a:r>
            <a:r>
              <a:rPr lang="fr-FR" b="1" dirty="0" smtClean="0">
                <a:solidFill>
                  <a:srgbClr val="FF0000"/>
                </a:solidFill>
                <a:latin typeface="Arial Black" pitchFamily="34" charset="0"/>
              </a:rPr>
              <a:t>l'Éternel</a:t>
            </a:r>
            <a:endParaRPr lang="fr-FR" b="1" dirty="0">
              <a:solidFill>
                <a:srgbClr val="FF0000"/>
              </a:solidFill>
              <a:latin typeface="Arial Black" pitchFamily="34" charset="0"/>
            </a:endParaRPr>
          </a:p>
        </p:txBody>
      </p:sp>
      <p:pic>
        <p:nvPicPr>
          <p:cNvPr id="4098"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648200" y="1447800"/>
            <a:ext cx="4495800" cy="541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1673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a:xfrm>
            <a:off x="0" y="0"/>
            <a:ext cx="9144000" cy="1143000"/>
          </a:xfrm>
        </p:spPr>
        <p:txBody>
          <a:bodyPr/>
          <a:lstStyle/>
          <a:p>
            <a:pPr algn="ctr"/>
            <a:r>
              <a:rPr lang="en-US" sz="3600" dirty="0">
                <a:solidFill>
                  <a:srgbClr val="FF0000"/>
                </a:solidFill>
                <a:latin typeface="Arial Black" pitchFamily="34" charset="0"/>
              </a:rPr>
              <a:t>What does meekness/ </a:t>
            </a:r>
            <a:br>
              <a:rPr lang="en-US" sz="3600" dirty="0">
                <a:solidFill>
                  <a:srgbClr val="FF0000"/>
                </a:solidFill>
                <a:latin typeface="Arial Black" pitchFamily="34" charset="0"/>
              </a:rPr>
            </a:br>
            <a:r>
              <a:rPr lang="en-US" sz="3600" dirty="0">
                <a:solidFill>
                  <a:srgbClr val="FF0000"/>
                </a:solidFill>
                <a:latin typeface="Arial Black" pitchFamily="34" charset="0"/>
              </a:rPr>
              <a:t>Débonnaires mean in the Bible?</a:t>
            </a:r>
            <a:endParaRPr lang="en-US" dirty="0"/>
          </a:p>
        </p:txBody>
      </p:sp>
      <p:sp>
        <p:nvSpPr>
          <p:cNvPr id="24" name="Content Placeholder 23"/>
          <p:cNvSpPr>
            <a:spLocks noGrp="1"/>
          </p:cNvSpPr>
          <p:nvPr>
            <p:ph sz="quarter" idx="13"/>
          </p:nvPr>
        </p:nvSpPr>
        <p:spPr>
          <a:xfrm>
            <a:off x="0" y="1447800"/>
            <a:ext cx="4337304" cy="5403273"/>
          </a:xfrm>
        </p:spPr>
        <p:txBody>
          <a:bodyPr>
            <a:normAutofit/>
          </a:bodyPr>
          <a:lstStyle/>
          <a:p>
            <a:pPr marL="45720" indent="0">
              <a:buNone/>
            </a:pPr>
            <a:r>
              <a:rPr lang="en-US" sz="4000" b="1" dirty="0" smtClean="0">
                <a:latin typeface="Arial Black" pitchFamily="34" charset="0"/>
              </a:rPr>
              <a:t>Galatians 5:23</a:t>
            </a:r>
          </a:p>
          <a:p>
            <a:pPr marL="45720" indent="0">
              <a:buNone/>
            </a:pPr>
            <a:r>
              <a:rPr lang="en-US" sz="4000" b="1" dirty="0" smtClean="0">
                <a:latin typeface="Arial Black" pitchFamily="34" charset="0"/>
              </a:rPr>
              <a:t>gentleness and self-control. Against such things there is no law.</a:t>
            </a:r>
            <a:endParaRPr lang="en-US" sz="4000" b="1" dirty="0" smtClean="0">
              <a:solidFill>
                <a:schemeClr val="tx1"/>
              </a:solidFill>
              <a:latin typeface="Arial Black" pitchFamily="34" charset="0"/>
            </a:endParaRPr>
          </a:p>
        </p:txBody>
      </p:sp>
      <p:pic>
        <p:nvPicPr>
          <p:cNvPr id="5122"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611429" y="1449089"/>
            <a:ext cx="4493141" cy="5407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5139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a:xfrm>
            <a:off x="0" y="0"/>
            <a:ext cx="9144000" cy="1143000"/>
          </a:xfrm>
        </p:spPr>
        <p:txBody>
          <a:bodyPr/>
          <a:lstStyle/>
          <a:p>
            <a:pPr algn="ctr"/>
            <a:r>
              <a:rPr lang="en-US" sz="3600" dirty="0">
                <a:solidFill>
                  <a:srgbClr val="FF0000"/>
                </a:solidFill>
                <a:latin typeface="Arial Black" pitchFamily="34" charset="0"/>
              </a:rPr>
              <a:t>What does meekness/ </a:t>
            </a:r>
            <a:br>
              <a:rPr lang="en-US" sz="3600" dirty="0">
                <a:solidFill>
                  <a:srgbClr val="FF0000"/>
                </a:solidFill>
                <a:latin typeface="Arial Black" pitchFamily="34" charset="0"/>
              </a:rPr>
            </a:br>
            <a:r>
              <a:rPr lang="en-US" sz="3600" dirty="0">
                <a:solidFill>
                  <a:srgbClr val="FF0000"/>
                </a:solidFill>
                <a:latin typeface="Arial Black" pitchFamily="34" charset="0"/>
              </a:rPr>
              <a:t>Débonnaires mean in the Bible?</a:t>
            </a:r>
            <a:endParaRPr lang="en-US" dirty="0"/>
          </a:p>
        </p:txBody>
      </p:sp>
      <p:sp>
        <p:nvSpPr>
          <p:cNvPr id="24" name="Content Placeholder 23"/>
          <p:cNvSpPr>
            <a:spLocks noGrp="1"/>
          </p:cNvSpPr>
          <p:nvPr>
            <p:ph sz="quarter" idx="13"/>
          </p:nvPr>
        </p:nvSpPr>
        <p:spPr>
          <a:xfrm>
            <a:off x="0" y="1447800"/>
            <a:ext cx="4337304" cy="5403273"/>
          </a:xfrm>
        </p:spPr>
        <p:txBody>
          <a:bodyPr>
            <a:normAutofit fontScale="92500" lnSpcReduction="10000"/>
          </a:bodyPr>
          <a:lstStyle/>
          <a:p>
            <a:r>
              <a:rPr lang="en-US" b="1" dirty="0">
                <a:latin typeface="Arial Black" pitchFamily="34" charset="0"/>
              </a:rPr>
              <a:t>Galatians </a:t>
            </a:r>
            <a:r>
              <a:rPr lang="en-US" b="1" dirty="0" smtClean="0">
                <a:latin typeface="Arial Black" pitchFamily="34" charset="0"/>
              </a:rPr>
              <a:t>6:1</a:t>
            </a:r>
            <a:endParaRPr lang="en-US" b="1" dirty="0">
              <a:latin typeface="Arial Black" pitchFamily="34" charset="0"/>
            </a:endParaRPr>
          </a:p>
          <a:p>
            <a:r>
              <a:rPr lang="en-US" b="1" dirty="0">
                <a:latin typeface="Arial Black" pitchFamily="34" charset="0"/>
              </a:rPr>
              <a:t>Doing Good to All</a:t>
            </a:r>
          </a:p>
          <a:p>
            <a:pPr marL="45720" indent="0">
              <a:buNone/>
            </a:pPr>
            <a:r>
              <a:rPr lang="en-US" b="1" dirty="0" smtClean="0">
                <a:latin typeface="Arial Black" pitchFamily="34" charset="0"/>
              </a:rPr>
              <a:t>Brothers </a:t>
            </a:r>
            <a:r>
              <a:rPr lang="en-US" b="1" dirty="0">
                <a:latin typeface="Arial Black" pitchFamily="34" charset="0"/>
              </a:rPr>
              <a:t>and sisters, if someone is caught in a sin, you who live by the Spirit should restore that person gently. But watch yourselves, or you also may be tempted</a:t>
            </a:r>
            <a:r>
              <a:rPr lang="en-US" b="1" dirty="0" smtClean="0">
                <a:latin typeface="Arial Black" pitchFamily="34" charset="0"/>
              </a:rPr>
              <a:t>.</a:t>
            </a:r>
            <a:endParaRPr lang="en-US" b="1" u="sng" dirty="0" smtClean="0">
              <a:solidFill>
                <a:srgbClr val="FFC000"/>
              </a:solidFill>
              <a:latin typeface="Arial Black" pitchFamily="34" charset="0"/>
            </a:endParaRPr>
          </a:p>
          <a:p>
            <a:r>
              <a:rPr lang="en-US" b="1" u="sng" dirty="0" smtClean="0">
                <a:solidFill>
                  <a:srgbClr val="FFC000"/>
                </a:solidFill>
                <a:latin typeface="Arial Black" pitchFamily="34" charset="0"/>
              </a:rPr>
              <a:t>FRENCH</a:t>
            </a:r>
          </a:p>
          <a:p>
            <a:r>
              <a:rPr lang="fr-FR" b="1" dirty="0">
                <a:solidFill>
                  <a:srgbClr val="FF0000"/>
                </a:solidFill>
                <a:latin typeface="Arial Black" pitchFamily="34" charset="0"/>
              </a:rPr>
              <a:t>Galates 6:1</a:t>
            </a:r>
          </a:p>
          <a:p>
            <a:pPr marL="45720" indent="0">
              <a:buNone/>
            </a:pPr>
            <a:r>
              <a:rPr lang="fr-FR" b="1" dirty="0" smtClean="0">
                <a:solidFill>
                  <a:srgbClr val="FF0000"/>
                </a:solidFill>
                <a:latin typeface="Arial Black" pitchFamily="34" charset="0"/>
              </a:rPr>
              <a:t>Frères</a:t>
            </a:r>
            <a:r>
              <a:rPr lang="fr-FR" b="1" dirty="0">
                <a:solidFill>
                  <a:srgbClr val="FF0000"/>
                </a:solidFill>
                <a:latin typeface="Arial Black" pitchFamily="34" charset="0"/>
              </a:rPr>
              <a:t>, si un homme vient à être surpris en quelque faute, vous qui êtes spirituels, redressez-le avec un esprit de douceur. Prends garde à toi-même, de peur que tu ne sois aussi tenté</a:t>
            </a:r>
            <a:r>
              <a:rPr lang="fr-FR" b="1" dirty="0" smtClean="0">
                <a:solidFill>
                  <a:srgbClr val="FF0000"/>
                </a:solidFill>
                <a:latin typeface="Arial Black" pitchFamily="34" charset="0"/>
              </a:rPr>
              <a:t>.</a:t>
            </a:r>
            <a:endParaRPr lang="fr-FR" b="1" dirty="0">
              <a:solidFill>
                <a:srgbClr val="FF0000"/>
              </a:solidFill>
              <a:latin typeface="Arial Black" pitchFamily="34" charset="0"/>
            </a:endParaRPr>
          </a:p>
        </p:txBody>
      </p:sp>
      <p:pic>
        <p:nvPicPr>
          <p:cNvPr id="6147" name="Picture 3"/>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495800" y="1676400"/>
            <a:ext cx="46482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505200"/>
            <a:ext cx="47244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4048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a:xfrm>
            <a:off x="0" y="0"/>
            <a:ext cx="9144000" cy="1143000"/>
          </a:xfrm>
        </p:spPr>
        <p:txBody>
          <a:bodyPr/>
          <a:lstStyle/>
          <a:p>
            <a:pPr algn="ctr"/>
            <a:r>
              <a:rPr lang="en-US" sz="3600" dirty="0">
                <a:solidFill>
                  <a:srgbClr val="FF0000"/>
                </a:solidFill>
                <a:latin typeface="Arial Black" pitchFamily="34" charset="0"/>
              </a:rPr>
              <a:t>What does meekness/ </a:t>
            </a:r>
            <a:br>
              <a:rPr lang="en-US" sz="3600" dirty="0">
                <a:solidFill>
                  <a:srgbClr val="FF0000"/>
                </a:solidFill>
                <a:latin typeface="Arial Black" pitchFamily="34" charset="0"/>
              </a:rPr>
            </a:br>
            <a:r>
              <a:rPr lang="en-US" sz="3600" dirty="0">
                <a:solidFill>
                  <a:srgbClr val="FF0000"/>
                </a:solidFill>
                <a:latin typeface="Arial Black" pitchFamily="34" charset="0"/>
              </a:rPr>
              <a:t>Débonnaires mean in the Bible?</a:t>
            </a:r>
            <a:endParaRPr lang="en-US" dirty="0"/>
          </a:p>
        </p:txBody>
      </p:sp>
      <p:sp>
        <p:nvSpPr>
          <p:cNvPr id="24" name="Content Placeholder 23"/>
          <p:cNvSpPr>
            <a:spLocks noGrp="1"/>
          </p:cNvSpPr>
          <p:nvPr>
            <p:ph sz="quarter" idx="13"/>
          </p:nvPr>
        </p:nvSpPr>
        <p:spPr>
          <a:xfrm>
            <a:off x="0" y="1447800"/>
            <a:ext cx="4337304" cy="5403273"/>
          </a:xfrm>
        </p:spPr>
        <p:txBody>
          <a:bodyPr>
            <a:normAutofit/>
          </a:bodyPr>
          <a:lstStyle/>
          <a:p>
            <a:r>
              <a:rPr lang="en-US" sz="2800" b="1" u="sng" dirty="0">
                <a:solidFill>
                  <a:schemeClr val="tx1"/>
                </a:solidFill>
                <a:latin typeface="Arial Black" pitchFamily="34" charset="0"/>
              </a:rPr>
              <a:t>Matthew 5:5</a:t>
            </a:r>
          </a:p>
          <a:p>
            <a:pPr marL="45720" indent="0">
              <a:buNone/>
            </a:pPr>
            <a:r>
              <a:rPr lang="en-US" sz="2800" b="1" dirty="0" smtClean="0">
                <a:solidFill>
                  <a:schemeClr val="tx1"/>
                </a:solidFill>
                <a:latin typeface="Arial Black" pitchFamily="34" charset="0"/>
              </a:rPr>
              <a:t>Blessed </a:t>
            </a:r>
            <a:r>
              <a:rPr lang="en-US" sz="2800" b="1" dirty="0">
                <a:solidFill>
                  <a:schemeClr val="tx1"/>
                </a:solidFill>
                <a:latin typeface="Arial Black" pitchFamily="34" charset="0"/>
              </a:rPr>
              <a:t>are the </a:t>
            </a:r>
            <a:r>
              <a:rPr lang="en-US" sz="2800" b="1" dirty="0" smtClean="0">
                <a:solidFill>
                  <a:schemeClr val="tx1"/>
                </a:solidFill>
                <a:latin typeface="Arial Black" pitchFamily="34" charset="0"/>
              </a:rPr>
              <a:t>meek, for </a:t>
            </a:r>
            <a:r>
              <a:rPr lang="en-US" sz="2800" b="1" dirty="0">
                <a:solidFill>
                  <a:schemeClr val="tx1"/>
                </a:solidFill>
                <a:latin typeface="Arial Black" pitchFamily="34" charset="0"/>
              </a:rPr>
              <a:t>they will inherit the </a:t>
            </a:r>
            <a:r>
              <a:rPr lang="en-US" sz="2800" b="1" dirty="0" smtClean="0">
                <a:solidFill>
                  <a:schemeClr val="tx1"/>
                </a:solidFill>
                <a:latin typeface="Arial Black" pitchFamily="34" charset="0"/>
              </a:rPr>
              <a:t>earth</a:t>
            </a:r>
          </a:p>
          <a:p>
            <a:r>
              <a:rPr lang="en-US" sz="2800" b="1" u="sng" dirty="0" smtClean="0">
                <a:solidFill>
                  <a:srgbClr val="FFC000"/>
                </a:solidFill>
                <a:latin typeface="Arial Black" pitchFamily="34" charset="0"/>
              </a:rPr>
              <a:t>FRENCH</a:t>
            </a:r>
          </a:p>
          <a:p>
            <a:r>
              <a:rPr lang="fr-FR" sz="2800" b="1" u="sng" dirty="0">
                <a:solidFill>
                  <a:srgbClr val="FF0000"/>
                </a:solidFill>
                <a:latin typeface="Arial Black" pitchFamily="34" charset="0"/>
              </a:rPr>
              <a:t>Matthieu 5:5</a:t>
            </a:r>
          </a:p>
          <a:p>
            <a:pPr marL="45720" indent="0">
              <a:buNone/>
            </a:pPr>
            <a:r>
              <a:rPr lang="fr-FR" sz="2800" b="1" dirty="0" smtClean="0">
                <a:solidFill>
                  <a:srgbClr val="FF0000"/>
                </a:solidFill>
                <a:latin typeface="Arial Black" pitchFamily="34" charset="0"/>
              </a:rPr>
              <a:t>Heureux </a:t>
            </a:r>
            <a:r>
              <a:rPr lang="fr-FR" sz="2800" b="1" dirty="0">
                <a:solidFill>
                  <a:srgbClr val="FF0000"/>
                </a:solidFill>
                <a:latin typeface="Arial Black" pitchFamily="34" charset="0"/>
              </a:rPr>
              <a:t>les débonnaires, car ils hériteront la terre</a:t>
            </a:r>
            <a:r>
              <a:rPr lang="fr-FR" sz="2800" b="1" dirty="0" smtClean="0">
                <a:solidFill>
                  <a:srgbClr val="FF0000"/>
                </a:solidFill>
                <a:latin typeface="Arial Black" pitchFamily="34" charset="0"/>
              </a:rPr>
              <a:t>!</a:t>
            </a:r>
            <a:endParaRPr lang="fr-FR" sz="2800" b="1" dirty="0">
              <a:solidFill>
                <a:srgbClr val="FF0000"/>
              </a:solidFill>
              <a:latin typeface="Arial Black" pitchFamily="34" charset="0"/>
            </a:endParaRPr>
          </a:p>
        </p:txBody>
      </p:sp>
      <p:pic>
        <p:nvPicPr>
          <p:cNvPr id="7170"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114800" y="1447800"/>
            <a:ext cx="50292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0999" y="3352800"/>
            <a:ext cx="4953001"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3926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a:xfrm>
            <a:off x="0" y="0"/>
            <a:ext cx="9144000" cy="1143000"/>
          </a:xfrm>
        </p:spPr>
        <p:txBody>
          <a:bodyPr/>
          <a:lstStyle/>
          <a:p>
            <a:pPr algn="ctr"/>
            <a:r>
              <a:rPr lang="en-US" sz="3600" dirty="0">
                <a:solidFill>
                  <a:srgbClr val="FF0000"/>
                </a:solidFill>
                <a:latin typeface="Arial Black" pitchFamily="34" charset="0"/>
              </a:rPr>
              <a:t>What does meekness/ </a:t>
            </a:r>
            <a:br>
              <a:rPr lang="en-US" sz="3600" dirty="0">
                <a:solidFill>
                  <a:srgbClr val="FF0000"/>
                </a:solidFill>
                <a:latin typeface="Arial Black" pitchFamily="34" charset="0"/>
              </a:rPr>
            </a:br>
            <a:r>
              <a:rPr lang="en-US" sz="3600" dirty="0">
                <a:solidFill>
                  <a:srgbClr val="FF0000"/>
                </a:solidFill>
                <a:latin typeface="Arial Black" pitchFamily="34" charset="0"/>
              </a:rPr>
              <a:t>Débonnaires mean in the Bible?</a:t>
            </a:r>
            <a:endParaRPr lang="en-US" dirty="0"/>
          </a:p>
        </p:txBody>
      </p:sp>
      <p:sp>
        <p:nvSpPr>
          <p:cNvPr id="24" name="Content Placeholder 23"/>
          <p:cNvSpPr>
            <a:spLocks noGrp="1"/>
          </p:cNvSpPr>
          <p:nvPr>
            <p:ph sz="quarter" idx="13"/>
          </p:nvPr>
        </p:nvSpPr>
        <p:spPr>
          <a:xfrm>
            <a:off x="0" y="1447800"/>
            <a:ext cx="4337304" cy="5403273"/>
          </a:xfrm>
        </p:spPr>
        <p:txBody>
          <a:bodyPr>
            <a:normAutofit/>
          </a:bodyPr>
          <a:lstStyle/>
          <a:p>
            <a:r>
              <a:rPr lang="en-US" b="1" dirty="0">
                <a:solidFill>
                  <a:schemeClr val="tx1"/>
                </a:solidFill>
                <a:latin typeface="Arial Black" pitchFamily="34" charset="0"/>
              </a:rPr>
              <a:t>1 Corinthians 4:21</a:t>
            </a:r>
          </a:p>
          <a:p>
            <a:pPr marL="45720" indent="0">
              <a:buNone/>
            </a:pPr>
            <a:r>
              <a:rPr lang="en-US" b="1" dirty="0" smtClean="0">
                <a:solidFill>
                  <a:schemeClr val="tx1"/>
                </a:solidFill>
                <a:latin typeface="Arial Black" pitchFamily="34" charset="0"/>
              </a:rPr>
              <a:t>What </a:t>
            </a:r>
            <a:r>
              <a:rPr lang="en-US" b="1" dirty="0">
                <a:solidFill>
                  <a:schemeClr val="tx1"/>
                </a:solidFill>
                <a:latin typeface="Arial Black" pitchFamily="34" charset="0"/>
              </a:rPr>
              <a:t>do you prefer? Shall I come to you with a rod of discipline, or shall I come in love and with a gentle spirit</a:t>
            </a:r>
            <a:r>
              <a:rPr lang="en-US" b="1" dirty="0" smtClean="0">
                <a:solidFill>
                  <a:schemeClr val="tx1"/>
                </a:solidFill>
                <a:latin typeface="Arial Black" pitchFamily="34" charset="0"/>
              </a:rPr>
              <a:t>?</a:t>
            </a:r>
          </a:p>
          <a:p>
            <a:r>
              <a:rPr lang="en-US" b="1" u="sng" dirty="0" smtClean="0">
                <a:solidFill>
                  <a:srgbClr val="FFC000"/>
                </a:solidFill>
                <a:latin typeface="Arial Black" pitchFamily="34" charset="0"/>
              </a:rPr>
              <a:t>FRENCH</a:t>
            </a:r>
          </a:p>
          <a:p>
            <a:r>
              <a:rPr lang="fr-FR" b="1" dirty="0">
                <a:solidFill>
                  <a:srgbClr val="FF0000"/>
                </a:solidFill>
                <a:latin typeface="Arial Black" pitchFamily="34" charset="0"/>
              </a:rPr>
              <a:t>1 Corinthiens 4:21</a:t>
            </a:r>
          </a:p>
          <a:p>
            <a:pPr marL="45720" indent="0">
              <a:buNone/>
            </a:pPr>
            <a:r>
              <a:rPr lang="fr-FR" b="1" dirty="0" smtClean="0">
                <a:solidFill>
                  <a:srgbClr val="FF0000"/>
                </a:solidFill>
                <a:latin typeface="Arial Black" pitchFamily="34" charset="0"/>
              </a:rPr>
              <a:t>Que </a:t>
            </a:r>
            <a:r>
              <a:rPr lang="fr-FR" b="1" dirty="0">
                <a:solidFill>
                  <a:srgbClr val="FF0000"/>
                </a:solidFill>
                <a:latin typeface="Arial Black" pitchFamily="34" charset="0"/>
              </a:rPr>
              <a:t>voulez-vous? Que j'aille chez vous avec une verge, ou avec amour et dans un esprit de douceur</a:t>
            </a:r>
            <a:r>
              <a:rPr lang="fr-FR" b="1" dirty="0" smtClean="0">
                <a:solidFill>
                  <a:srgbClr val="FF0000"/>
                </a:solidFill>
                <a:latin typeface="Arial Black" pitchFamily="34" charset="0"/>
              </a:rPr>
              <a:t>?</a:t>
            </a:r>
            <a:endParaRPr lang="fr-FR" b="1" dirty="0">
              <a:solidFill>
                <a:srgbClr val="FF0000"/>
              </a:solidFill>
              <a:latin typeface="Arial Black" pitchFamily="34" charset="0"/>
            </a:endParaRPr>
          </a:p>
        </p:txBody>
      </p:sp>
      <p:pic>
        <p:nvPicPr>
          <p:cNvPr id="8194"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495800" y="1524000"/>
            <a:ext cx="46482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886200"/>
            <a:ext cx="46482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5333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a:xfrm>
            <a:off x="0" y="0"/>
            <a:ext cx="9144000" cy="1143000"/>
          </a:xfrm>
        </p:spPr>
        <p:txBody>
          <a:bodyPr/>
          <a:lstStyle/>
          <a:p>
            <a:pPr algn="ctr"/>
            <a:r>
              <a:rPr lang="en-US" sz="3600" dirty="0">
                <a:solidFill>
                  <a:srgbClr val="FF0000"/>
                </a:solidFill>
                <a:latin typeface="Arial Black" pitchFamily="34" charset="0"/>
              </a:rPr>
              <a:t>What does meekness/ </a:t>
            </a:r>
            <a:br>
              <a:rPr lang="en-US" sz="3600" dirty="0">
                <a:solidFill>
                  <a:srgbClr val="FF0000"/>
                </a:solidFill>
                <a:latin typeface="Arial Black" pitchFamily="34" charset="0"/>
              </a:rPr>
            </a:br>
            <a:r>
              <a:rPr lang="en-US" sz="3600" dirty="0">
                <a:solidFill>
                  <a:srgbClr val="FF0000"/>
                </a:solidFill>
                <a:latin typeface="Arial Black" pitchFamily="34" charset="0"/>
              </a:rPr>
              <a:t>Débonnaires mean in the Bible?</a:t>
            </a:r>
            <a:endParaRPr lang="en-US" dirty="0"/>
          </a:p>
        </p:txBody>
      </p:sp>
      <p:sp>
        <p:nvSpPr>
          <p:cNvPr id="24" name="Content Placeholder 23"/>
          <p:cNvSpPr>
            <a:spLocks noGrp="1"/>
          </p:cNvSpPr>
          <p:nvPr>
            <p:ph sz="quarter" idx="13"/>
          </p:nvPr>
        </p:nvSpPr>
        <p:spPr>
          <a:xfrm>
            <a:off x="0" y="1447800"/>
            <a:ext cx="4337304" cy="5403273"/>
          </a:xfrm>
        </p:spPr>
        <p:txBody>
          <a:bodyPr>
            <a:normAutofit fontScale="92500" lnSpcReduction="10000"/>
          </a:bodyPr>
          <a:lstStyle/>
          <a:p>
            <a:r>
              <a:rPr lang="en-US" b="1" dirty="0">
                <a:solidFill>
                  <a:schemeClr val="tx1"/>
                </a:solidFill>
                <a:latin typeface="Arial Black" pitchFamily="34" charset="0"/>
              </a:rPr>
              <a:t>2 Corinthians 10:1</a:t>
            </a:r>
          </a:p>
          <a:p>
            <a:pPr marL="45720" indent="0">
              <a:buNone/>
            </a:pPr>
            <a:r>
              <a:rPr lang="en-US" b="1" dirty="0">
                <a:solidFill>
                  <a:schemeClr val="tx1"/>
                </a:solidFill>
                <a:latin typeface="Arial Black" pitchFamily="34" charset="0"/>
              </a:rPr>
              <a:t> </a:t>
            </a:r>
            <a:r>
              <a:rPr lang="en-US" b="1" dirty="0" smtClean="0">
                <a:solidFill>
                  <a:schemeClr val="tx1"/>
                </a:solidFill>
                <a:latin typeface="Arial Black" pitchFamily="34" charset="0"/>
              </a:rPr>
              <a:t>  </a:t>
            </a:r>
            <a:r>
              <a:rPr lang="en-US" sz="1400" b="1" dirty="0" smtClean="0">
                <a:solidFill>
                  <a:schemeClr val="tx1"/>
                </a:solidFill>
                <a:latin typeface="Arial Black" pitchFamily="34" charset="0"/>
              </a:rPr>
              <a:t>Paul’s </a:t>
            </a:r>
            <a:r>
              <a:rPr lang="en-US" sz="1400" b="1" dirty="0">
                <a:solidFill>
                  <a:schemeClr val="tx1"/>
                </a:solidFill>
                <a:latin typeface="Arial Black" pitchFamily="34" charset="0"/>
              </a:rPr>
              <a:t>Defense of His </a:t>
            </a:r>
            <a:r>
              <a:rPr lang="en-US" sz="1400" b="1" dirty="0" smtClean="0">
                <a:solidFill>
                  <a:schemeClr val="tx1"/>
                </a:solidFill>
                <a:latin typeface="Arial Black" pitchFamily="34" charset="0"/>
              </a:rPr>
              <a:t>  Ministry</a:t>
            </a:r>
            <a:endParaRPr lang="en-US" sz="1400" b="1" dirty="0">
              <a:solidFill>
                <a:schemeClr val="tx1"/>
              </a:solidFill>
              <a:latin typeface="Arial Black" pitchFamily="34" charset="0"/>
            </a:endParaRPr>
          </a:p>
          <a:p>
            <a:pPr marL="45720" indent="0">
              <a:buNone/>
            </a:pPr>
            <a:r>
              <a:rPr lang="en-US" b="1" dirty="0" smtClean="0">
                <a:solidFill>
                  <a:schemeClr val="tx1"/>
                </a:solidFill>
                <a:latin typeface="Arial Black" pitchFamily="34" charset="0"/>
              </a:rPr>
              <a:t>By </a:t>
            </a:r>
            <a:r>
              <a:rPr lang="en-US" b="1" dirty="0">
                <a:solidFill>
                  <a:schemeClr val="tx1"/>
                </a:solidFill>
                <a:latin typeface="Arial Black" pitchFamily="34" charset="0"/>
              </a:rPr>
              <a:t>the humility and gentleness of Christ, I appeal to you—I, Paul, who am “timid” when face to face with you, but “bold” toward you when away</a:t>
            </a:r>
            <a:r>
              <a:rPr lang="en-US" b="1" dirty="0" smtClean="0">
                <a:solidFill>
                  <a:schemeClr val="tx1"/>
                </a:solidFill>
                <a:latin typeface="Arial Black" pitchFamily="34" charset="0"/>
              </a:rPr>
              <a:t>!</a:t>
            </a:r>
          </a:p>
          <a:p>
            <a:r>
              <a:rPr lang="en-US" b="1" u="sng" dirty="0" smtClean="0">
                <a:solidFill>
                  <a:srgbClr val="FFC000"/>
                </a:solidFill>
                <a:latin typeface="Arial Black" pitchFamily="34" charset="0"/>
              </a:rPr>
              <a:t>FRENCH</a:t>
            </a:r>
          </a:p>
          <a:p>
            <a:r>
              <a:rPr lang="fr-FR" b="1" dirty="0">
                <a:solidFill>
                  <a:srgbClr val="FF0000"/>
                </a:solidFill>
                <a:latin typeface="Arial Black" pitchFamily="34" charset="0"/>
              </a:rPr>
              <a:t>2 Corinthiens 10:1</a:t>
            </a:r>
          </a:p>
          <a:p>
            <a:pPr marL="45720" indent="0">
              <a:buNone/>
            </a:pPr>
            <a:r>
              <a:rPr lang="fr-FR" b="1" dirty="0" smtClean="0">
                <a:solidFill>
                  <a:srgbClr val="FF0000"/>
                </a:solidFill>
                <a:latin typeface="Arial Black" pitchFamily="34" charset="0"/>
              </a:rPr>
              <a:t>Moi </a:t>
            </a:r>
            <a:r>
              <a:rPr lang="fr-FR" b="1" dirty="0">
                <a:solidFill>
                  <a:srgbClr val="FF0000"/>
                </a:solidFill>
                <a:latin typeface="Arial Black" pitchFamily="34" charset="0"/>
              </a:rPr>
              <a:t>Paul, je vous prie, par la douceur et la bonté de Christ, -moi, humble d'apparence quand je suis au milieu de vous, et plein de hardiesse à votre égard quand je suis éloigné, </a:t>
            </a:r>
          </a:p>
        </p:txBody>
      </p:sp>
      <p:pic>
        <p:nvPicPr>
          <p:cNvPr id="9218"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800600" y="1600200"/>
            <a:ext cx="43434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8168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a:xfrm>
            <a:off x="0" y="0"/>
            <a:ext cx="9144000" cy="1143000"/>
          </a:xfrm>
        </p:spPr>
        <p:txBody>
          <a:bodyPr/>
          <a:lstStyle/>
          <a:p>
            <a:pPr algn="ctr"/>
            <a:r>
              <a:rPr lang="en-US" sz="3600" dirty="0">
                <a:solidFill>
                  <a:srgbClr val="FF0000"/>
                </a:solidFill>
                <a:latin typeface="Arial Black" pitchFamily="34" charset="0"/>
              </a:rPr>
              <a:t>What does meekness/ </a:t>
            </a:r>
            <a:br>
              <a:rPr lang="en-US" sz="3600" dirty="0">
                <a:solidFill>
                  <a:srgbClr val="FF0000"/>
                </a:solidFill>
                <a:latin typeface="Arial Black" pitchFamily="34" charset="0"/>
              </a:rPr>
            </a:br>
            <a:r>
              <a:rPr lang="en-US" sz="3600" dirty="0">
                <a:solidFill>
                  <a:srgbClr val="FF0000"/>
                </a:solidFill>
                <a:latin typeface="Arial Black" pitchFamily="34" charset="0"/>
              </a:rPr>
              <a:t>Débonnaires mean in the Bible?</a:t>
            </a:r>
            <a:endParaRPr lang="en-US" dirty="0"/>
          </a:p>
        </p:txBody>
      </p:sp>
      <p:sp>
        <p:nvSpPr>
          <p:cNvPr id="24" name="Content Placeholder 23"/>
          <p:cNvSpPr>
            <a:spLocks noGrp="1"/>
          </p:cNvSpPr>
          <p:nvPr>
            <p:ph sz="quarter" idx="13"/>
          </p:nvPr>
        </p:nvSpPr>
        <p:spPr>
          <a:xfrm>
            <a:off x="0" y="1447800"/>
            <a:ext cx="4337304" cy="5403273"/>
          </a:xfrm>
        </p:spPr>
        <p:txBody>
          <a:bodyPr>
            <a:normAutofit fontScale="85000" lnSpcReduction="20000"/>
          </a:bodyPr>
          <a:lstStyle/>
          <a:p>
            <a:r>
              <a:rPr lang="en-US" b="1" dirty="0">
                <a:solidFill>
                  <a:schemeClr val="tx1"/>
                </a:solidFill>
                <a:latin typeface="Arial Black" pitchFamily="34" charset="0"/>
              </a:rPr>
              <a:t>Ephesians 4:1</a:t>
            </a:r>
          </a:p>
          <a:p>
            <a:pPr marL="45720" indent="0">
              <a:buNone/>
            </a:pPr>
            <a:r>
              <a:rPr lang="en-US" b="1" dirty="0" smtClean="0">
                <a:solidFill>
                  <a:schemeClr val="tx1"/>
                </a:solidFill>
                <a:latin typeface="Arial Black" pitchFamily="34" charset="0"/>
              </a:rPr>
              <a:t>Unity </a:t>
            </a:r>
            <a:r>
              <a:rPr lang="en-US" b="1" dirty="0">
                <a:solidFill>
                  <a:schemeClr val="tx1"/>
                </a:solidFill>
                <a:latin typeface="Arial Black" pitchFamily="34" charset="0"/>
              </a:rPr>
              <a:t>and Maturity in the Body of Christ</a:t>
            </a:r>
          </a:p>
          <a:p>
            <a:r>
              <a:rPr lang="en-US" b="1" dirty="0" smtClean="0">
                <a:solidFill>
                  <a:schemeClr val="tx1"/>
                </a:solidFill>
                <a:latin typeface="Arial Black" pitchFamily="34" charset="0"/>
              </a:rPr>
              <a:t>As </a:t>
            </a:r>
            <a:r>
              <a:rPr lang="en-US" b="1" dirty="0">
                <a:solidFill>
                  <a:schemeClr val="tx1"/>
                </a:solidFill>
                <a:latin typeface="Arial Black" pitchFamily="34" charset="0"/>
              </a:rPr>
              <a:t>a prisoner for the Lord, then, I urge you to live a life worthy of the calling you have received. </a:t>
            </a:r>
          </a:p>
          <a:p>
            <a:pPr marL="45720" indent="0">
              <a:buNone/>
            </a:pPr>
            <a:r>
              <a:rPr lang="en-US" b="1" dirty="0" smtClean="0">
                <a:solidFill>
                  <a:schemeClr val="tx1"/>
                </a:solidFill>
                <a:latin typeface="Arial Black" pitchFamily="34" charset="0"/>
              </a:rPr>
              <a:t>2 </a:t>
            </a:r>
            <a:r>
              <a:rPr lang="en-US" b="1" dirty="0">
                <a:solidFill>
                  <a:schemeClr val="tx1"/>
                </a:solidFill>
                <a:latin typeface="Arial Black" pitchFamily="34" charset="0"/>
              </a:rPr>
              <a:t>Be completely humble and gentle; be patient, bearing with one another in love</a:t>
            </a:r>
            <a:r>
              <a:rPr lang="en-US" b="1" dirty="0" smtClean="0">
                <a:solidFill>
                  <a:schemeClr val="tx1"/>
                </a:solidFill>
                <a:latin typeface="Arial Black" pitchFamily="34" charset="0"/>
              </a:rPr>
              <a:t>.</a:t>
            </a:r>
          </a:p>
          <a:p>
            <a:r>
              <a:rPr lang="en-US" b="1" u="sng" dirty="0" smtClean="0">
                <a:solidFill>
                  <a:srgbClr val="FFC000"/>
                </a:solidFill>
                <a:latin typeface="Arial Black" pitchFamily="34" charset="0"/>
              </a:rPr>
              <a:t>FRENCH</a:t>
            </a:r>
          </a:p>
          <a:p>
            <a:r>
              <a:rPr lang="fr-FR" b="1" dirty="0" smtClean="0">
                <a:solidFill>
                  <a:srgbClr val="FF0000"/>
                </a:solidFill>
                <a:latin typeface="Arial Black" pitchFamily="34" charset="0"/>
              </a:rPr>
              <a:t>1 Je </a:t>
            </a:r>
            <a:r>
              <a:rPr lang="fr-FR" b="1" dirty="0">
                <a:solidFill>
                  <a:srgbClr val="FF0000"/>
                </a:solidFill>
                <a:latin typeface="Arial Black" pitchFamily="34" charset="0"/>
              </a:rPr>
              <a:t>vous exhorte donc, moi, le prisonnier dans le Seigneur, à marcher d'une manière digne de la vocation qui vous a été adressée</a:t>
            </a:r>
          </a:p>
          <a:p>
            <a:r>
              <a:rPr lang="fr-FR" b="1" dirty="0" smtClean="0">
                <a:solidFill>
                  <a:srgbClr val="FF0000"/>
                </a:solidFill>
                <a:latin typeface="Arial Black" pitchFamily="34" charset="0"/>
              </a:rPr>
              <a:t>2 </a:t>
            </a:r>
            <a:r>
              <a:rPr lang="fr-FR" b="1" dirty="0">
                <a:solidFill>
                  <a:srgbClr val="FF0000"/>
                </a:solidFill>
                <a:latin typeface="Arial Black" pitchFamily="34" charset="0"/>
              </a:rPr>
              <a:t>en toute humilité et douceur, avec patience, vous supportant les uns les autres avec charité</a:t>
            </a:r>
            <a:endParaRPr lang="en-US" b="1" dirty="0">
              <a:solidFill>
                <a:srgbClr val="FF0000"/>
              </a:solidFill>
              <a:latin typeface="Arial Black" pitchFamily="34" charset="0"/>
            </a:endParaRPr>
          </a:p>
        </p:txBody>
      </p:sp>
      <p:pic>
        <p:nvPicPr>
          <p:cNvPr id="10242"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572000" y="1447800"/>
            <a:ext cx="45720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4978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a:xfrm>
            <a:off x="0" y="0"/>
            <a:ext cx="9144000" cy="1143000"/>
          </a:xfrm>
        </p:spPr>
        <p:txBody>
          <a:bodyPr/>
          <a:lstStyle/>
          <a:p>
            <a:pPr algn="ctr"/>
            <a:r>
              <a:rPr lang="en-US" sz="3600" dirty="0">
                <a:solidFill>
                  <a:srgbClr val="FF0000"/>
                </a:solidFill>
                <a:latin typeface="Arial Black" pitchFamily="34" charset="0"/>
              </a:rPr>
              <a:t>What does meekness/ </a:t>
            </a:r>
            <a:br>
              <a:rPr lang="en-US" sz="3600" dirty="0">
                <a:solidFill>
                  <a:srgbClr val="FF0000"/>
                </a:solidFill>
                <a:latin typeface="Arial Black" pitchFamily="34" charset="0"/>
              </a:rPr>
            </a:br>
            <a:r>
              <a:rPr lang="en-US" sz="3600" dirty="0">
                <a:solidFill>
                  <a:srgbClr val="FF0000"/>
                </a:solidFill>
                <a:latin typeface="Arial Black" pitchFamily="34" charset="0"/>
              </a:rPr>
              <a:t>Débonnaires mean in the Bible?</a:t>
            </a:r>
            <a:endParaRPr lang="en-US" dirty="0"/>
          </a:p>
        </p:txBody>
      </p:sp>
      <p:sp>
        <p:nvSpPr>
          <p:cNvPr id="24" name="Content Placeholder 23"/>
          <p:cNvSpPr>
            <a:spLocks noGrp="1"/>
          </p:cNvSpPr>
          <p:nvPr>
            <p:ph sz="quarter" idx="13"/>
          </p:nvPr>
        </p:nvSpPr>
        <p:spPr>
          <a:xfrm>
            <a:off x="0" y="1447800"/>
            <a:ext cx="4337304" cy="5403273"/>
          </a:xfrm>
        </p:spPr>
        <p:txBody>
          <a:bodyPr>
            <a:normAutofit lnSpcReduction="10000"/>
          </a:bodyPr>
          <a:lstStyle/>
          <a:p>
            <a:r>
              <a:rPr lang="en-US" b="1" dirty="0">
                <a:solidFill>
                  <a:schemeClr val="tx1"/>
                </a:solidFill>
                <a:latin typeface="Arial Black" pitchFamily="34" charset="0"/>
              </a:rPr>
              <a:t>1 Timothy </a:t>
            </a:r>
            <a:r>
              <a:rPr lang="en-US" b="1" dirty="0" smtClean="0">
                <a:solidFill>
                  <a:schemeClr val="tx1"/>
                </a:solidFill>
                <a:latin typeface="Arial Black" pitchFamily="34" charset="0"/>
              </a:rPr>
              <a:t>6:11</a:t>
            </a:r>
            <a:endParaRPr lang="en-US" b="1" dirty="0">
              <a:solidFill>
                <a:schemeClr val="tx1"/>
              </a:solidFill>
              <a:latin typeface="Arial Black" pitchFamily="34" charset="0"/>
            </a:endParaRPr>
          </a:p>
          <a:p>
            <a:r>
              <a:rPr lang="en-US" b="1" dirty="0">
                <a:solidFill>
                  <a:schemeClr val="tx1"/>
                </a:solidFill>
                <a:latin typeface="Arial Black" pitchFamily="34" charset="0"/>
              </a:rPr>
              <a:t>Final Charge to Timothy</a:t>
            </a:r>
          </a:p>
          <a:p>
            <a:r>
              <a:rPr lang="en-US" b="1" dirty="0">
                <a:solidFill>
                  <a:schemeClr val="tx1"/>
                </a:solidFill>
                <a:latin typeface="Arial Black" pitchFamily="34" charset="0"/>
              </a:rPr>
              <a:t>11 But you, man of God, flee from all this, and pursue righteousness, godliness, faith, love, endurance and gentleness</a:t>
            </a:r>
            <a:r>
              <a:rPr lang="en-US" b="1" dirty="0" smtClean="0">
                <a:solidFill>
                  <a:schemeClr val="tx1"/>
                </a:solidFill>
                <a:latin typeface="Arial Black" pitchFamily="34" charset="0"/>
              </a:rPr>
              <a:t>.</a:t>
            </a:r>
          </a:p>
          <a:p>
            <a:r>
              <a:rPr lang="en-US" b="1" u="sng" dirty="0" smtClean="0">
                <a:solidFill>
                  <a:srgbClr val="FFC000"/>
                </a:solidFill>
                <a:latin typeface="Arial Black" pitchFamily="34" charset="0"/>
              </a:rPr>
              <a:t>FRENCH</a:t>
            </a:r>
          </a:p>
          <a:p>
            <a:r>
              <a:rPr lang="fr-FR" b="1" u="sng" dirty="0">
                <a:solidFill>
                  <a:srgbClr val="FF0000"/>
                </a:solidFill>
                <a:latin typeface="Arial Black" pitchFamily="34" charset="0"/>
              </a:rPr>
              <a:t>1 Timothée 6:11</a:t>
            </a:r>
          </a:p>
          <a:p>
            <a:pPr marL="45720" indent="0">
              <a:buNone/>
            </a:pPr>
            <a:r>
              <a:rPr lang="fr-FR" b="1" dirty="0" smtClean="0">
                <a:solidFill>
                  <a:srgbClr val="FF0000"/>
                </a:solidFill>
                <a:latin typeface="Arial Black" pitchFamily="34" charset="0"/>
              </a:rPr>
              <a:t>Pour </a:t>
            </a:r>
            <a:r>
              <a:rPr lang="fr-FR" b="1" dirty="0">
                <a:solidFill>
                  <a:srgbClr val="FF0000"/>
                </a:solidFill>
                <a:latin typeface="Arial Black" pitchFamily="34" charset="0"/>
              </a:rPr>
              <a:t>toi, homme de Dieu, fuis ces choses, et recherche la justice, la piété, la foi, la charité, la patience, la douceur</a:t>
            </a:r>
            <a:r>
              <a:rPr lang="fr-FR" b="1" dirty="0" smtClean="0">
                <a:solidFill>
                  <a:srgbClr val="FF0000"/>
                </a:solidFill>
                <a:latin typeface="Arial Black" pitchFamily="34" charset="0"/>
              </a:rPr>
              <a:t>.</a:t>
            </a:r>
            <a:endParaRPr lang="fr-FR" b="1" dirty="0">
              <a:solidFill>
                <a:srgbClr val="FF0000"/>
              </a:solidFill>
              <a:latin typeface="Arial Black" pitchFamily="34" charset="0"/>
            </a:endParaRPr>
          </a:p>
        </p:txBody>
      </p:sp>
      <p:pic>
        <p:nvPicPr>
          <p:cNvPr id="11266"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572000" y="1449324"/>
            <a:ext cx="4572000" cy="5407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005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a:xfrm>
            <a:off x="0" y="0"/>
            <a:ext cx="9144000" cy="1143000"/>
          </a:xfrm>
        </p:spPr>
        <p:txBody>
          <a:bodyPr/>
          <a:lstStyle/>
          <a:p>
            <a:pPr algn="ctr"/>
            <a:r>
              <a:rPr lang="en-US" sz="3600" dirty="0">
                <a:solidFill>
                  <a:srgbClr val="FF0000"/>
                </a:solidFill>
                <a:latin typeface="Arial Black" pitchFamily="34" charset="0"/>
              </a:rPr>
              <a:t>What does meekness/ </a:t>
            </a:r>
            <a:br>
              <a:rPr lang="en-US" sz="3600" dirty="0">
                <a:solidFill>
                  <a:srgbClr val="FF0000"/>
                </a:solidFill>
                <a:latin typeface="Arial Black" pitchFamily="34" charset="0"/>
              </a:rPr>
            </a:br>
            <a:r>
              <a:rPr lang="en-US" sz="3600" dirty="0">
                <a:solidFill>
                  <a:srgbClr val="FF0000"/>
                </a:solidFill>
                <a:latin typeface="Arial Black" pitchFamily="34" charset="0"/>
              </a:rPr>
              <a:t>Débonnaires mean in the Bible?</a:t>
            </a:r>
            <a:endParaRPr lang="en-US" dirty="0"/>
          </a:p>
        </p:txBody>
      </p:sp>
      <p:sp>
        <p:nvSpPr>
          <p:cNvPr id="24" name="Content Placeholder 23"/>
          <p:cNvSpPr>
            <a:spLocks noGrp="1"/>
          </p:cNvSpPr>
          <p:nvPr>
            <p:ph sz="quarter" idx="13"/>
          </p:nvPr>
        </p:nvSpPr>
        <p:spPr>
          <a:xfrm>
            <a:off x="0" y="1447800"/>
            <a:ext cx="4337304" cy="5403273"/>
          </a:xfrm>
        </p:spPr>
        <p:txBody>
          <a:bodyPr>
            <a:normAutofit lnSpcReduction="10000"/>
          </a:bodyPr>
          <a:lstStyle/>
          <a:p>
            <a:r>
              <a:rPr lang="en-US" b="1" dirty="0">
                <a:solidFill>
                  <a:schemeClr val="tx1"/>
                </a:solidFill>
                <a:latin typeface="Arial Black" pitchFamily="34" charset="0"/>
              </a:rPr>
              <a:t>2 Timothy 2:25</a:t>
            </a:r>
          </a:p>
          <a:p>
            <a:r>
              <a:rPr lang="en-US" b="1" dirty="0" smtClean="0">
                <a:solidFill>
                  <a:schemeClr val="tx1"/>
                </a:solidFill>
                <a:latin typeface="Arial Black" pitchFamily="34" charset="0"/>
              </a:rPr>
              <a:t>Opponents </a:t>
            </a:r>
            <a:r>
              <a:rPr lang="en-US" b="1" dirty="0">
                <a:solidFill>
                  <a:schemeClr val="tx1"/>
                </a:solidFill>
                <a:latin typeface="Arial Black" pitchFamily="34" charset="0"/>
              </a:rPr>
              <a:t>must be gently instructed, in the hope that God will grant them repentance leading them to a knowledge of the truth</a:t>
            </a:r>
            <a:r>
              <a:rPr lang="en-US" b="1" dirty="0" smtClean="0">
                <a:solidFill>
                  <a:schemeClr val="tx1"/>
                </a:solidFill>
                <a:latin typeface="Arial Black" pitchFamily="34" charset="0"/>
              </a:rPr>
              <a:t>,</a:t>
            </a:r>
          </a:p>
          <a:p>
            <a:r>
              <a:rPr lang="en-US" b="1" u="sng" dirty="0" smtClean="0">
                <a:solidFill>
                  <a:srgbClr val="FFC000"/>
                </a:solidFill>
                <a:latin typeface="Arial Black" pitchFamily="34" charset="0"/>
              </a:rPr>
              <a:t>FRENCH</a:t>
            </a:r>
          </a:p>
          <a:p>
            <a:r>
              <a:rPr lang="fr-FR" b="1" dirty="0">
                <a:solidFill>
                  <a:srgbClr val="FF0000"/>
                </a:solidFill>
                <a:latin typeface="Arial Black" pitchFamily="34" charset="0"/>
              </a:rPr>
              <a:t>2 Timothée 2:25</a:t>
            </a:r>
          </a:p>
          <a:p>
            <a:pPr marL="45720" indent="0">
              <a:buNone/>
            </a:pPr>
            <a:r>
              <a:rPr lang="fr-FR" b="1" dirty="0" smtClean="0">
                <a:solidFill>
                  <a:srgbClr val="FF0000"/>
                </a:solidFill>
                <a:latin typeface="Arial Black" pitchFamily="34" charset="0"/>
              </a:rPr>
              <a:t>il </a:t>
            </a:r>
            <a:r>
              <a:rPr lang="fr-FR" b="1" dirty="0">
                <a:solidFill>
                  <a:srgbClr val="FF0000"/>
                </a:solidFill>
                <a:latin typeface="Arial Black" pitchFamily="34" charset="0"/>
              </a:rPr>
              <a:t>doit redresser avec douceur les adversaires, dans l'espérance que Dieu leur donnera la repentance pour arriver à la connaissance de la vérité</a:t>
            </a:r>
            <a:r>
              <a:rPr lang="fr-FR" b="1" dirty="0" smtClean="0">
                <a:solidFill>
                  <a:srgbClr val="FF0000"/>
                </a:solidFill>
                <a:latin typeface="Arial Black" pitchFamily="34" charset="0"/>
              </a:rPr>
              <a:t>,</a:t>
            </a:r>
            <a:endParaRPr lang="fr-FR" b="1" dirty="0">
              <a:solidFill>
                <a:srgbClr val="FF0000"/>
              </a:solidFill>
              <a:latin typeface="Arial Black" pitchFamily="34" charset="0"/>
            </a:endParaRPr>
          </a:p>
        </p:txBody>
      </p:sp>
      <p:pic>
        <p:nvPicPr>
          <p:cNvPr id="12290"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572000" y="1449324"/>
            <a:ext cx="4572000" cy="5407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2431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a:xfrm>
            <a:off x="0" y="0"/>
            <a:ext cx="9144000" cy="1143000"/>
          </a:xfrm>
        </p:spPr>
        <p:txBody>
          <a:bodyPr/>
          <a:lstStyle/>
          <a:p>
            <a:pPr algn="ctr"/>
            <a:r>
              <a:rPr lang="en-US" sz="3600" dirty="0">
                <a:solidFill>
                  <a:srgbClr val="FF0000"/>
                </a:solidFill>
                <a:latin typeface="Arial Black" pitchFamily="34" charset="0"/>
              </a:rPr>
              <a:t>What does meekness/ </a:t>
            </a:r>
            <a:br>
              <a:rPr lang="en-US" sz="3600" dirty="0">
                <a:solidFill>
                  <a:srgbClr val="FF0000"/>
                </a:solidFill>
                <a:latin typeface="Arial Black" pitchFamily="34" charset="0"/>
              </a:rPr>
            </a:br>
            <a:r>
              <a:rPr lang="en-US" sz="3600" dirty="0">
                <a:solidFill>
                  <a:srgbClr val="FF0000"/>
                </a:solidFill>
                <a:latin typeface="Arial Black" pitchFamily="34" charset="0"/>
              </a:rPr>
              <a:t>Débonnaires mean in the Bible?</a:t>
            </a:r>
            <a:endParaRPr lang="en-US" dirty="0"/>
          </a:p>
        </p:txBody>
      </p:sp>
      <p:sp>
        <p:nvSpPr>
          <p:cNvPr id="24" name="Content Placeholder 23"/>
          <p:cNvSpPr>
            <a:spLocks noGrp="1"/>
          </p:cNvSpPr>
          <p:nvPr>
            <p:ph sz="quarter" idx="13"/>
          </p:nvPr>
        </p:nvSpPr>
        <p:spPr>
          <a:xfrm>
            <a:off x="0" y="1447800"/>
            <a:ext cx="4337304" cy="5403273"/>
          </a:xfrm>
        </p:spPr>
        <p:txBody>
          <a:bodyPr>
            <a:normAutofit/>
          </a:bodyPr>
          <a:lstStyle/>
          <a:p>
            <a:r>
              <a:rPr lang="en-US" b="1" dirty="0">
                <a:solidFill>
                  <a:schemeClr val="tx1"/>
                </a:solidFill>
                <a:latin typeface="Arial Black" pitchFamily="34" charset="0"/>
              </a:rPr>
              <a:t>Titus 3:2</a:t>
            </a:r>
          </a:p>
          <a:p>
            <a:pPr marL="45720" indent="0">
              <a:buNone/>
            </a:pPr>
            <a:r>
              <a:rPr lang="en-US" b="1" dirty="0" smtClean="0">
                <a:solidFill>
                  <a:schemeClr val="tx1"/>
                </a:solidFill>
                <a:latin typeface="Arial Black" pitchFamily="34" charset="0"/>
              </a:rPr>
              <a:t>to </a:t>
            </a:r>
            <a:r>
              <a:rPr lang="en-US" b="1" dirty="0">
                <a:solidFill>
                  <a:schemeClr val="tx1"/>
                </a:solidFill>
                <a:latin typeface="Arial Black" pitchFamily="34" charset="0"/>
              </a:rPr>
              <a:t>slander no one, to be peaceable and considerate, and always to be gentle toward everyone</a:t>
            </a:r>
            <a:r>
              <a:rPr lang="en-US" b="1" dirty="0" smtClean="0">
                <a:solidFill>
                  <a:schemeClr val="tx1"/>
                </a:solidFill>
                <a:latin typeface="Arial Black" pitchFamily="34" charset="0"/>
              </a:rPr>
              <a:t>.</a:t>
            </a:r>
          </a:p>
          <a:p>
            <a:r>
              <a:rPr lang="en-US" b="1" u="sng" dirty="0" smtClean="0">
                <a:solidFill>
                  <a:srgbClr val="FFC000"/>
                </a:solidFill>
                <a:latin typeface="Arial Black" pitchFamily="34" charset="0"/>
              </a:rPr>
              <a:t>FRENCH</a:t>
            </a:r>
          </a:p>
          <a:p>
            <a:r>
              <a:rPr lang="fr-FR" b="1" dirty="0">
                <a:solidFill>
                  <a:srgbClr val="FF0000"/>
                </a:solidFill>
                <a:latin typeface="Arial Black" pitchFamily="34" charset="0"/>
              </a:rPr>
              <a:t>Tite 3:2</a:t>
            </a:r>
          </a:p>
          <a:p>
            <a:pPr marL="45720" indent="0">
              <a:buNone/>
            </a:pPr>
            <a:r>
              <a:rPr lang="fr-FR" b="1" dirty="0" smtClean="0">
                <a:solidFill>
                  <a:srgbClr val="FF0000"/>
                </a:solidFill>
                <a:latin typeface="Arial Black" pitchFamily="34" charset="0"/>
              </a:rPr>
              <a:t>de </a:t>
            </a:r>
            <a:r>
              <a:rPr lang="fr-FR" b="1" dirty="0">
                <a:solidFill>
                  <a:srgbClr val="FF0000"/>
                </a:solidFill>
                <a:latin typeface="Arial Black" pitchFamily="34" charset="0"/>
              </a:rPr>
              <a:t>ne médire de personne, d'être pacifiques, modérés, pleins de douceur envers tous les hommes</a:t>
            </a:r>
            <a:r>
              <a:rPr lang="fr-FR" b="1" dirty="0" smtClean="0">
                <a:solidFill>
                  <a:srgbClr val="FF0000"/>
                </a:solidFill>
                <a:latin typeface="Arial Black" pitchFamily="34" charset="0"/>
              </a:rPr>
              <a:t>.</a:t>
            </a:r>
            <a:endParaRPr lang="fr-FR" b="1" dirty="0">
              <a:solidFill>
                <a:srgbClr val="FF0000"/>
              </a:solidFill>
              <a:latin typeface="Arial Black" pitchFamily="34" charset="0"/>
            </a:endParaRPr>
          </a:p>
        </p:txBody>
      </p:sp>
      <p:pic>
        <p:nvPicPr>
          <p:cNvPr id="13314"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687636" y="1525296"/>
            <a:ext cx="4340728" cy="5255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6866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normAutofit fontScale="90000"/>
          </a:bodyPr>
          <a:lstStyle/>
          <a:p>
            <a:pPr algn="ctr"/>
            <a:r>
              <a:rPr lang="en-US" b="1" dirty="0" smtClean="0">
                <a:solidFill>
                  <a:srgbClr val="FF0000"/>
                </a:solidFill>
              </a:rPr>
              <a:t>WHAT IS THE DEFINITION OF MEEKNESS IN THE DICTIONARY?</a:t>
            </a:r>
            <a:endParaRPr lang="en-US" b="1" dirty="0">
              <a:solidFill>
                <a:srgbClr val="FF0000"/>
              </a:solidFill>
            </a:endParaRPr>
          </a:p>
        </p:txBody>
      </p:sp>
      <p:sp>
        <p:nvSpPr>
          <p:cNvPr id="3" name="Content Placeholder 2"/>
          <p:cNvSpPr>
            <a:spLocks noGrp="1"/>
          </p:cNvSpPr>
          <p:nvPr>
            <p:ph sz="quarter" idx="13"/>
          </p:nvPr>
        </p:nvSpPr>
        <p:spPr>
          <a:xfrm>
            <a:off x="0" y="1600200"/>
            <a:ext cx="9144000" cy="5257800"/>
          </a:xfrm>
        </p:spPr>
        <p:txBody>
          <a:bodyPr>
            <a:normAutofit/>
          </a:bodyPr>
          <a:lstStyle/>
          <a:p>
            <a:pPr marL="0" marR="0">
              <a:spcBef>
                <a:spcPts val="0"/>
              </a:spcBef>
              <a:spcAft>
                <a:spcPts val="0"/>
              </a:spcAft>
              <a:buFont typeface="+mj-lt"/>
              <a:buAutoNum type="arabicPeriod"/>
            </a:pPr>
            <a:r>
              <a:rPr lang="en-US" b="1" dirty="0" smtClean="0">
                <a:solidFill>
                  <a:srgbClr val="222222"/>
                </a:solidFill>
                <a:effectLst/>
                <a:latin typeface="Arial Black" pitchFamily="34" charset="0"/>
              </a:rPr>
              <a:t>humbly patient or docile, as under provocation from others. 2. overly submissive or compliant; spiritless; tame. 3. Obsolete. gentle; kind</a:t>
            </a:r>
            <a:r>
              <a:rPr lang="en-US" b="0" dirty="0" smtClean="0">
                <a:solidFill>
                  <a:srgbClr val="222222"/>
                </a:solidFill>
                <a:effectLst/>
                <a:latin typeface="arial"/>
              </a:rPr>
              <a:t>.</a:t>
            </a:r>
          </a:p>
          <a:p>
            <a:pPr marL="0" marR="0">
              <a:spcBef>
                <a:spcPts val="0"/>
              </a:spcBef>
              <a:spcAft>
                <a:spcPts val="0"/>
              </a:spcAft>
              <a:buFont typeface="+mj-lt"/>
              <a:buAutoNum type="arabicPeriod"/>
            </a:pPr>
            <a:r>
              <a:rPr lang="en-US" b="1" dirty="0">
                <a:solidFill>
                  <a:srgbClr val="222222"/>
                </a:solidFill>
                <a:latin typeface="Arial Black" pitchFamily="34" charset="0"/>
              </a:rPr>
              <a:t>The Hebrew word translated "meekness" is </a:t>
            </a:r>
            <a:r>
              <a:rPr lang="en-US" b="1" dirty="0" err="1">
                <a:solidFill>
                  <a:srgbClr val="222222"/>
                </a:solidFill>
                <a:latin typeface="Arial Black" pitchFamily="34" charset="0"/>
              </a:rPr>
              <a:t>anav</a:t>
            </a:r>
            <a:r>
              <a:rPr lang="en-US" b="1" dirty="0">
                <a:solidFill>
                  <a:srgbClr val="222222"/>
                </a:solidFill>
                <a:latin typeface="Arial Black" pitchFamily="34" charset="0"/>
              </a:rPr>
              <a:t> or </a:t>
            </a:r>
            <a:r>
              <a:rPr lang="en-US" b="1" dirty="0" err="1">
                <a:solidFill>
                  <a:srgbClr val="222222"/>
                </a:solidFill>
                <a:latin typeface="Arial Black" pitchFamily="34" charset="0"/>
              </a:rPr>
              <a:t>anaw</a:t>
            </a:r>
            <a:r>
              <a:rPr lang="en-US" b="1" dirty="0">
                <a:solidFill>
                  <a:srgbClr val="222222"/>
                </a:solidFill>
                <a:latin typeface="Arial Black" pitchFamily="34" charset="0"/>
              </a:rPr>
              <a:t>, meaning "depressed (figuratively), in mind (gentle) or circumstances (needy, especially saintly): humble, lowly, meek, poor" (Strong's Exhaustive </a:t>
            </a:r>
            <a:r>
              <a:rPr lang="en-US" b="1" dirty="0" smtClean="0">
                <a:solidFill>
                  <a:srgbClr val="222222"/>
                </a:solidFill>
                <a:latin typeface="Arial Black" pitchFamily="34" charset="0"/>
              </a:rPr>
              <a:t>Concordance</a:t>
            </a:r>
            <a:r>
              <a:rPr lang="en-US" b="1" dirty="0">
                <a:solidFill>
                  <a:srgbClr val="222222"/>
                </a:solidFill>
                <a:latin typeface="Arial Black" pitchFamily="34" charset="0"/>
              </a:rPr>
              <a:t>)</a:t>
            </a:r>
            <a:r>
              <a:rPr lang="en-US" b="1" dirty="0" smtClean="0">
                <a:solidFill>
                  <a:srgbClr val="222222"/>
                </a:solidFill>
                <a:latin typeface="Arial Black" pitchFamily="34" charset="0"/>
              </a:rPr>
              <a:t>. </a:t>
            </a:r>
            <a:r>
              <a:rPr lang="en-US" b="1" dirty="0">
                <a:solidFill>
                  <a:srgbClr val="222222"/>
                </a:solidFill>
                <a:latin typeface="Arial Black" pitchFamily="34" charset="0"/>
              </a:rPr>
              <a:t>The translation depends upon the context in which it appears. The </a:t>
            </a:r>
            <a:r>
              <a:rPr lang="en-US" b="1" dirty="0" err="1">
                <a:solidFill>
                  <a:srgbClr val="222222"/>
                </a:solidFill>
                <a:latin typeface="Arial Black" pitchFamily="34" charset="0"/>
              </a:rPr>
              <a:t>Gesenius</a:t>
            </a:r>
            <a:r>
              <a:rPr lang="en-US" b="1" dirty="0">
                <a:solidFill>
                  <a:srgbClr val="222222"/>
                </a:solidFill>
                <a:latin typeface="Arial Black" pitchFamily="34" charset="0"/>
              </a:rPr>
              <a:t> Hebrew-</a:t>
            </a:r>
            <a:r>
              <a:rPr lang="en-US" b="1" dirty="0" err="1">
                <a:solidFill>
                  <a:srgbClr val="222222"/>
                </a:solidFill>
                <a:latin typeface="Arial Black" pitchFamily="34" charset="0"/>
              </a:rPr>
              <a:t>Chaldee</a:t>
            </a:r>
            <a:r>
              <a:rPr lang="en-US" b="1" dirty="0">
                <a:solidFill>
                  <a:srgbClr val="222222"/>
                </a:solidFill>
                <a:latin typeface="Arial Black" pitchFamily="34" charset="0"/>
              </a:rPr>
              <a:t> Lexicon adds, "afflicted, miserable . . . ; commonly with the added notion of a lowly, pious, and modest mind, which prefers to bear injuries rather than return them</a:t>
            </a:r>
            <a:r>
              <a:rPr lang="en-US" b="1" dirty="0" smtClean="0">
                <a:solidFill>
                  <a:srgbClr val="222222"/>
                </a:solidFill>
                <a:latin typeface="Arial Black" pitchFamily="34" charset="0"/>
              </a:rPr>
              <a:t>". </a:t>
            </a:r>
            <a:r>
              <a:rPr lang="en-US" b="1" dirty="0">
                <a:solidFill>
                  <a:srgbClr val="222222"/>
                </a:solidFill>
                <a:latin typeface="Arial Black" pitchFamily="34" charset="0"/>
              </a:rPr>
              <a:t>The Theological Wordbook of the Old Testament indicates why this word is so difficult to express as a single term: "</a:t>
            </a:r>
            <a:r>
              <a:rPr lang="en-US" b="1" dirty="0" err="1">
                <a:solidFill>
                  <a:srgbClr val="222222"/>
                </a:solidFill>
                <a:latin typeface="Arial Black" pitchFamily="34" charset="0"/>
              </a:rPr>
              <a:t>anaw</a:t>
            </a:r>
            <a:r>
              <a:rPr lang="en-US" b="1" dirty="0">
                <a:solidFill>
                  <a:srgbClr val="222222"/>
                </a:solidFill>
                <a:latin typeface="Arial Black" pitchFamily="34" charset="0"/>
              </a:rPr>
              <a:t> expresses the intended outcome of affliction</a:t>
            </a:r>
            <a:r>
              <a:rPr lang="en-US" b="1" dirty="0" smtClean="0">
                <a:solidFill>
                  <a:srgbClr val="222222"/>
                </a:solidFill>
                <a:latin typeface="Arial Black" pitchFamily="34" charset="0"/>
              </a:rPr>
              <a:t>"</a:t>
            </a:r>
            <a:endParaRPr lang="en-US" b="1" dirty="0">
              <a:solidFill>
                <a:srgbClr val="222222"/>
              </a:solidFill>
              <a:latin typeface="Arial Black" pitchFamily="34" charset="0"/>
            </a:endParaRPr>
          </a:p>
          <a:p>
            <a:pPr marL="0" marR="0">
              <a:spcBef>
                <a:spcPts val="0"/>
              </a:spcBef>
              <a:spcAft>
                <a:spcPts val="0"/>
              </a:spcAft>
              <a:buFont typeface="+mj-lt"/>
              <a:buAutoNum type="arabicPeriod"/>
            </a:pPr>
            <a:endParaRPr lang="en-US" dirty="0">
              <a:solidFill>
                <a:srgbClr val="222222"/>
              </a:solidFill>
              <a:latin typeface="arial"/>
            </a:endParaRPr>
          </a:p>
        </p:txBody>
      </p:sp>
    </p:spTree>
    <p:extLst>
      <p:ext uri="{BB962C8B-B14F-4D97-AF65-F5344CB8AC3E}">
        <p14:creationId xmlns:p14="http://schemas.microsoft.com/office/powerpoint/2010/main" val="1686460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a:xfrm>
            <a:off x="0" y="0"/>
            <a:ext cx="9144000" cy="1143000"/>
          </a:xfrm>
        </p:spPr>
        <p:txBody>
          <a:bodyPr/>
          <a:lstStyle/>
          <a:p>
            <a:pPr algn="ctr"/>
            <a:r>
              <a:rPr lang="en-US" sz="3600" dirty="0">
                <a:solidFill>
                  <a:srgbClr val="FF0000"/>
                </a:solidFill>
                <a:latin typeface="Arial Black" pitchFamily="34" charset="0"/>
              </a:rPr>
              <a:t>What does meekness/ </a:t>
            </a:r>
            <a:br>
              <a:rPr lang="en-US" sz="3600" dirty="0">
                <a:solidFill>
                  <a:srgbClr val="FF0000"/>
                </a:solidFill>
                <a:latin typeface="Arial Black" pitchFamily="34" charset="0"/>
              </a:rPr>
            </a:br>
            <a:r>
              <a:rPr lang="en-US" sz="3600" dirty="0">
                <a:solidFill>
                  <a:srgbClr val="FF0000"/>
                </a:solidFill>
                <a:latin typeface="Arial Black" pitchFamily="34" charset="0"/>
              </a:rPr>
              <a:t>Débonnaires mean in the Bible?</a:t>
            </a:r>
            <a:endParaRPr lang="en-US" dirty="0"/>
          </a:p>
        </p:txBody>
      </p:sp>
      <p:sp>
        <p:nvSpPr>
          <p:cNvPr id="24" name="Content Placeholder 23"/>
          <p:cNvSpPr>
            <a:spLocks noGrp="1"/>
          </p:cNvSpPr>
          <p:nvPr>
            <p:ph sz="quarter" idx="13"/>
          </p:nvPr>
        </p:nvSpPr>
        <p:spPr>
          <a:xfrm>
            <a:off x="0" y="1447800"/>
            <a:ext cx="4337304" cy="5403273"/>
          </a:xfrm>
        </p:spPr>
        <p:txBody>
          <a:bodyPr>
            <a:normAutofit lnSpcReduction="10000"/>
          </a:bodyPr>
          <a:lstStyle/>
          <a:p>
            <a:r>
              <a:rPr lang="en-US" b="1" dirty="0">
                <a:solidFill>
                  <a:schemeClr val="tx1"/>
                </a:solidFill>
                <a:latin typeface="Arial Black" pitchFamily="34" charset="0"/>
              </a:rPr>
              <a:t>James 1:21</a:t>
            </a:r>
          </a:p>
          <a:p>
            <a:pPr marL="45720" indent="0">
              <a:buNone/>
            </a:pPr>
            <a:r>
              <a:rPr lang="en-US" b="1" dirty="0" smtClean="0">
                <a:solidFill>
                  <a:schemeClr val="tx1"/>
                </a:solidFill>
                <a:latin typeface="Arial Black" pitchFamily="34" charset="0"/>
              </a:rPr>
              <a:t>Therefore</a:t>
            </a:r>
            <a:r>
              <a:rPr lang="en-US" b="1" dirty="0">
                <a:solidFill>
                  <a:schemeClr val="tx1"/>
                </a:solidFill>
                <a:latin typeface="Arial Black" pitchFamily="34" charset="0"/>
              </a:rPr>
              <a:t>, get rid of all moral filth and the evil that is so prevalent and humbly accept the word planted in you, which can save you</a:t>
            </a:r>
            <a:r>
              <a:rPr lang="en-US" b="1" dirty="0" smtClean="0">
                <a:solidFill>
                  <a:schemeClr val="tx1"/>
                </a:solidFill>
                <a:latin typeface="Arial Black" pitchFamily="34" charset="0"/>
              </a:rPr>
              <a:t>.</a:t>
            </a:r>
          </a:p>
          <a:p>
            <a:r>
              <a:rPr lang="en-US" b="1" u="sng" dirty="0" smtClean="0">
                <a:solidFill>
                  <a:srgbClr val="FFC000"/>
                </a:solidFill>
                <a:latin typeface="Arial Black" pitchFamily="34" charset="0"/>
              </a:rPr>
              <a:t>FRENCH</a:t>
            </a:r>
          </a:p>
          <a:p>
            <a:r>
              <a:rPr lang="fr-FR" b="1" dirty="0">
                <a:solidFill>
                  <a:srgbClr val="FF0000"/>
                </a:solidFill>
                <a:latin typeface="Arial Black" pitchFamily="34" charset="0"/>
              </a:rPr>
              <a:t>Jacques </a:t>
            </a:r>
            <a:r>
              <a:rPr lang="fr-FR" b="1" dirty="0" smtClean="0">
                <a:solidFill>
                  <a:srgbClr val="FF0000"/>
                </a:solidFill>
                <a:latin typeface="Arial Black" pitchFamily="34" charset="0"/>
              </a:rPr>
              <a:t>1:21</a:t>
            </a:r>
          </a:p>
          <a:p>
            <a:r>
              <a:rPr lang="fr-FR" b="1" dirty="0" smtClean="0">
                <a:solidFill>
                  <a:srgbClr val="FF0000"/>
                </a:solidFill>
                <a:latin typeface="Arial Black" pitchFamily="34" charset="0"/>
              </a:rPr>
              <a:t>C'est </a:t>
            </a:r>
            <a:r>
              <a:rPr lang="fr-FR" b="1" dirty="0">
                <a:solidFill>
                  <a:srgbClr val="FF0000"/>
                </a:solidFill>
                <a:latin typeface="Arial Black" pitchFamily="34" charset="0"/>
              </a:rPr>
              <a:t>pourquoi, rejetant toute souillure et tout excès de malice, recevez avec douceur la parole qui a été planté en vous, et qui peut sauver vos âmes</a:t>
            </a:r>
            <a:r>
              <a:rPr lang="fr-FR" b="1" dirty="0" smtClean="0">
                <a:solidFill>
                  <a:srgbClr val="FF0000"/>
                </a:solidFill>
                <a:latin typeface="Arial Black" pitchFamily="34" charset="0"/>
              </a:rPr>
              <a:t>.</a:t>
            </a:r>
            <a:endParaRPr lang="fr-FR" b="1" dirty="0">
              <a:solidFill>
                <a:srgbClr val="FF0000"/>
              </a:solidFill>
              <a:latin typeface="Arial Black" pitchFamily="34" charset="0"/>
            </a:endParaRPr>
          </a:p>
        </p:txBody>
      </p:sp>
      <p:pic>
        <p:nvPicPr>
          <p:cNvPr id="14338"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572000" y="1449324"/>
            <a:ext cx="4572000" cy="5407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6990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a:xfrm>
            <a:off x="0" y="0"/>
            <a:ext cx="9144000" cy="1143000"/>
          </a:xfrm>
        </p:spPr>
        <p:txBody>
          <a:bodyPr/>
          <a:lstStyle/>
          <a:p>
            <a:pPr algn="ctr"/>
            <a:r>
              <a:rPr lang="en-US" sz="3600" dirty="0">
                <a:solidFill>
                  <a:srgbClr val="FF0000"/>
                </a:solidFill>
                <a:latin typeface="Arial Black" pitchFamily="34" charset="0"/>
              </a:rPr>
              <a:t>What does meekness/ </a:t>
            </a:r>
            <a:br>
              <a:rPr lang="en-US" sz="3600" dirty="0">
                <a:solidFill>
                  <a:srgbClr val="FF0000"/>
                </a:solidFill>
                <a:latin typeface="Arial Black" pitchFamily="34" charset="0"/>
              </a:rPr>
            </a:br>
            <a:r>
              <a:rPr lang="en-US" sz="3600" dirty="0">
                <a:solidFill>
                  <a:srgbClr val="FF0000"/>
                </a:solidFill>
                <a:latin typeface="Arial Black" pitchFamily="34" charset="0"/>
              </a:rPr>
              <a:t>Débonnaires mean in the Bible?</a:t>
            </a:r>
            <a:endParaRPr lang="en-US" dirty="0"/>
          </a:p>
        </p:txBody>
      </p:sp>
      <p:sp>
        <p:nvSpPr>
          <p:cNvPr id="24" name="Content Placeholder 23"/>
          <p:cNvSpPr>
            <a:spLocks noGrp="1"/>
          </p:cNvSpPr>
          <p:nvPr>
            <p:ph sz="quarter" idx="13"/>
          </p:nvPr>
        </p:nvSpPr>
        <p:spPr>
          <a:xfrm>
            <a:off x="0" y="1447800"/>
            <a:ext cx="4337304" cy="5403273"/>
          </a:xfrm>
        </p:spPr>
        <p:txBody>
          <a:bodyPr>
            <a:normAutofit lnSpcReduction="10000"/>
          </a:bodyPr>
          <a:lstStyle/>
          <a:p>
            <a:r>
              <a:rPr lang="en-US" b="1" dirty="0">
                <a:solidFill>
                  <a:schemeClr val="tx1"/>
                </a:solidFill>
                <a:latin typeface="Arial Black" pitchFamily="34" charset="0"/>
              </a:rPr>
              <a:t>James 3:13</a:t>
            </a:r>
          </a:p>
          <a:p>
            <a:pPr marL="45720" indent="0">
              <a:buNone/>
            </a:pPr>
            <a:r>
              <a:rPr lang="en-US" b="1" dirty="0" smtClean="0">
                <a:solidFill>
                  <a:schemeClr val="tx1"/>
                </a:solidFill>
                <a:latin typeface="Arial Black" pitchFamily="34" charset="0"/>
              </a:rPr>
              <a:t>Two </a:t>
            </a:r>
            <a:r>
              <a:rPr lang="en-US" b="1" dirty="0">
                <a:solidFill>
                  <a:schemeClr val="tx1"/>
                </a:solidFill>
                <a:latin typeface="Arial Black" pitchFamily="34" charset="0"/>
              </a:rPr>
              <a:t>Kinds of Wisdom</a:t>
            </a:r>
          </a:p>
          <a:p>
            <a:r>
              <a:rPr lang="en-US" b="1" dirty="0">
                <a:solidFill>
                  <a:schemeClr val="tx1"/>
                </a:solidFill>
                <a:latin typeface="Arial Black" pitchFamily="34" charset="0"/>
              </a:rPr>
              <a:t>13 Who is wise and understanding among you? Let them show it by their good life, by deeds done in the humility that comes from wisdom</a:t>
            </a:r>
            <a:r>
              <a:rPr lang="en-US" b="1" dirty="0" smtClean="0">
                <a:solidFill>
                  <a:schemeClr val="tx1"/>
                </a:solidFill>
                <a:latin typeface="Arial Black" pitchFamily="34" charset="0"/>
              </a:rPr>
              <a:t>.</a:t>
            </a:r>
          </a:p>
          <a:p>
            <a:r>
              <a:rPr lang="en-US" b="1" u="sng" dirty="0" smtClean="0">
                <a:solidFill>
                  <a:srgbClr val="FFC000"/>
                </a:solidFill>
                <a:latin typeface="Arial Black" pitchFamily="34" charset="0"/>
              </a:rPr>
              <a:t>FRENCH</a:t>
            </a:r>
          </a:p>
          <a:p>
            <a:r>
              <a:rPr lang="fr-FR" b="1" dirty="0">
                <a:solidFill>
                  <a:srgbClr val="FF0000"/>
                </a:solidFill>
                <a:latin typeface="Arial Black" pitchFamily="34" charset="0"/>
              </a:rPr>
              <a:t>Jacques 3:13</a:t>
            </a:r>
          </a:p>
          <a:p>
            <a:pPr marL="45720" indent="0">
              <a:buNone/>
            </a:pPr>
            <a:r>
              <a:rPr lang="fr-FR" b="1" dirty="0" smtClean="0">
                <a:solidFill>
                  <a:srgbClr val="FF0000"/>
                </a:solidFill>
                <a:latin typeface="Arial Black" pitchFamily="34" charset="0"/>
              </a:rPr>
              <a:t>Lequel </a:t>
            </a:r>
            <a:r>
              <a:rPr lang="fr-FR" b="1" dirty="0">
                <a:solidFill>
                  <a:srgbClr val="FF0000"/>
                </a:solidFill>
                <a:latin typeface="Arial Black" pitchFamily="34" charset="0"/>
              </a:rPr>
              <a:t>d'entre vous est sage et intelligent? Qu'il montre ses </a:t>
            </a:r>
            <a:r>
              <a:rPr lang="fr-FR" b="1" dirty="0" err="1">
                <a:solidFill>
                  <a:srgbClr val="FF0000"/>
                </a:solidFill>
                <a:latin typeface="Arial Black" pitchFamily="34" charset="0"/>
              </a:rPr>
              <a:t>oeuvres</a:t>
            </a:r>
            <a:r>
              <a:rPr lang="fr-FR" b="1" dirty="0">
                <a:solidFill>
                  <a:srgbClr val="FF0000"/>
                </a:solidFill>
                <a:latin typeface="Arial Black" pitchFamily="34" charset="0"/>
              </a:rPr>
              <a:t> par une bonne conduite avec la douceur de la sagesse</a:t>
            </a:r>
            <a:r>
              <a:rPr lang="fr-FR" b="1" dirty="0" smtClean="0">
                <a:solidFill>
                  <a:srgbClr val="FF0000"/>
                </a:solidFill>
                <a:latin typeface="Arial Black" pitchFamily="34" charset="0"/>
              </a:rPr>
              <a:t>.</a:t>
            </a:r>
            <a:endParaRPr lang="fr-FR" b="1" dirty="0">
              <a:solidFill>
                <a:srgbClr val="FF0000"/>
              </a:solidFill>
              <a:latin typeface="Arial Black" pitchFamily="34" charset="0"/>
            </a:endParaRPr>
          </a:p>
        </p:txBody>
      </p:sp>
      <p:pic>
        <p:nvPicPr>
          <p:cNvPr id="15362"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572000" y="1449324"/>
            <a:ext cx="4572000" cy="5407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6710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a:xfrm>
            <a:off x="0" y="0"/>
            <a:ext cx="9144000" cy="1143000"/>
          </a:xfrm>
        </p:spPr>
        <p:txBody>
          <a:bodyPr/>
          <a:lstStyle/>
          <a:p>
            <a:pPr algn="ctr"/>
            <a:r>
              <a:rPr lang="en-US" sz="3600" dirty="0">
                <a:solidFill>
                  <a:srgbClr val="FF0000"/>
                </a:solidFill>
                <a:latin typeface="Arial Black" pitchFamily="34" charset="0"/>
              </a:rPr>
              <a:t>What does meekness/ </a:t>
            </a:r>
            <a:br>
              <a:rPr lang="en-US" sz="3600" dirty="0">
                <a:solidFill>
                  <a:srgbClr val="FF0000"/>
                </a:solidFill>
                <a:latin typeface="Arial Black" pitchFamily="34" charset="0"/>
              </a:rPr>
            </a:br>
            <a:r>
              <a:rPr lang="en-US" sz="3600" dirty="0">
                <a:solidFill>
                  <a:srgbClr val="FF0000"/>
                </a:solidFill>
                <a:latin typeface="Arial Black" pitchFamily="34" charset="0"/>
              </a:rPr>
              <a:t>Débonnaires mean in the Bible?</a:t>
            </a:r>
            <a:endParaRPr lang="en-US" dirty="0"/>
          </a:p>
        </p:txBody>
      </p:sp>
      <p:sp>
        <p:nvSpPr>
          <p:cNvPr id="24" name="Content Placeholder 23"/>
          <p:cNvSpPr>
            <a:spLocks noGrp="1"/>
          </p:cNvSpPr>
          <p:nvPr>
            <p:ph sz="quarter" idx="13"/>
          </p:nvPr>
        </p:nvSpPr>
        <p:spPr>
          <a:xfrm>
            <a:off x="0" y="1447800"/>
            <a:ext cx="4337304" cy="5403273"/>
          </a:xfrm>
        </p:spPr>
        <p:txBody>
          <a:bodyPr>
            <a:normAutofit fontScale="92500" lnSpcReduction="10000"/>
          </a:bodyPr>
          <a:lstStyle/>
          <a:p>
            <a:r>
              <a:rPr lang="en-US" b="1" dirty="0">
                <a:solidFill>
                  <a:schemeClr val="tx1"/>
                </a:solidFill>
                <a:latin typeface="Arial Black" pitchFamily="34" charset="0"/>
              </a:rPr>
              <a:t>1 Peter 3:15</a:t>
            </a:r>
          </a:p>
          <a:p>
            <a:pPr marL="45720" indent="0">
              <a:buNone/>
            </a:pPr>
            <a:r>
              <a:rPr lang="en-US" b="1" dirty="0" smtClean="0">
                <a:solidFill>
                  <a:schemeClr val="tx1"/>
                </a:solidFill>
                <a:latin typeface="Arial Black" pitchFamily="34" charset="0"/>
              </a:rPr>
              <a:t>But </a:t>
            </a:r>
            <a:r>
              <a:rPr lang="en-US" b="1" dirty="0">
                <a:solidFill>
                  <a:schemeClr val="tx1"/>
                </a:solidFill>
                <a:latin typeface="Arial Black" pitchFamily="34" charset="0"/>
              </a:rPr>
              <a:t>in your hearts revere Christ as Lord. Always be prepared to give an answer to everyone who asks you to give the reason for the hope that you have. But do this with gentleness and respect</a:t>
            </a:r>
            <a:r>
              <a:rPr lang="en-US" b="1" dirty="0" smtClean="0">
                <a:solidFill>
                  <a:schemeClr val="tx1"/>
                </a:solidFill>
                <a:latin typeface="Arial Black" pitchFamily="34" charset="0"/>
              </a:rPr>
              <a:t>,</a:t>
            </a:r>
          </a:p>
          <a:p>
            <a:r>
              <a:rPr lang="en-US" b="1" u="sng" dirty="0" smtClean="0">
                <a:solidFill>
                  <a:srgbClr val="FFC000"/>
                </a:solidFill>
                <a:latin typeface="Arial Black" pitchFamily="34" charset="0"/>
              </a:rPr>
              <a:t>FRENCH</a:t>
            </a:r>
          </a:p>
          <a:p>
            <a:r>
              <a:rPr lang="fr-FR" b="1" dirty="0">
                <a:solidFill>
                  <a:srgbClr val="FF0000"/>
                </a:solidFill>
                <a:latin typeface="Arial Black" pitchFamily="34" charset="0"/>
              </a:rPr>
              <a:t>1 Pierre 3:15</a:t>
            </a:r>
          </a:p>
          <a:p>
            <a:pPr marL="45720" indent="0">
              <a:buNone/>
            </a:pPr>
            <a:r>
              <a:rPr lang="fr-FR" b="1" dirty="0" smtClean="0">
                <a:solidFill>
                  <a:srgbClr val="FF0000"/>
                </a:solidFill>
                <a:latin typeface="Arial Black" pitchFamily="34" charset="0"/>
              </a:rPr>
              <a:t>Mais </a:t>
            </a:r>
            <a:r>
              <a:rPr lang="fr-FR" b="1" dirty="0">
                <a:solidFill>
                  <a:srgbClr val="FF0000"/>
                </a:solidFill>
                <a:latin typeface="Arial Black" pitchFamily="34" charset="0"/>
              </a:rPr>
              <a:t>sanctifiez dans vos </a:t>
            </a:r>
            <a:r>
              <a:rPr lang="fr-FR" b="1" dirty="0" err="1">
                <a:solidFill>
                  <a:srgbClr val="FF0000"/>
                </a:solidFill>
                <a:latin typeface="Arial Black" pitchFamily="34" charset="0"/>
              </a:rPr>
              <a:t>coeurs</a:t>
            </a:r>
            <a:r>
              <a:rPr lang="fr-FR" b="1" dirty="0">
                <a:solidFill>
                  <a:srgbClr val="FF0000"/>
                </a:solidFill>
                <a:latin typeface="Arial Black" pitchFamily="34" charset="0"/>
              </a:rPr>
              <a:t> Christ le Seigneur, étant toujours prêts à vous défendre, avec douceur et respect, devant quiconque vous demande raison de l'espérance qui est en </a:t>
            </a:r>
            <a:r>
              <a:rPr lang="fr-FR" b="1" dirty="0" smtClean="0">
                <a:solidFill>
                  <a:srgbClr val="FF0000"/>
                </a:solidFill>
                <a:latin typeface="Arial Black" pitchFamily="34" charset="0"/>
              </a:rPr>
              <a:t>vous</a:t>
            </a:r>
            <a:r>
              <a:rPr lang="en-US" b="1" dirty="0" smtClean="0">
                <a:solidFill>
                  <a:srgbClr val="FF0000"/>
                </a:solidFill>
                <a:latin typeface="Arial Black" pitchFamily="34" charset="0"/>
              </a:rPr>
              <a:t>.</a:t>
            </a:r>
            <a:endParaRPr lang="fr-FR" b="1" dirty="0">
              <a:solidFill>
                <a:srgbClr val="FF0000"/>
              </a:solidFill>
              <a:latin typeface="Arial Black" pitchFamily="34" charset="0"/>
            </a:endParaRPr>
          </a:p>
        </p:txBody>
      </p:sp>
      <p:pic>
        <p:nvPicPr>
          <p:cNvPr id="16386" name="Picture 2"/>
          <p:cNvPicPr>
            <a:picLocks noGrp="1" noChangeAspect="1" noChangeArrowheads="1"/>
          </p:cNvPicPr>
          <p:nvPr>
            <p:ph sz="quarter" idx="14"/>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3657601"/>
            <a:ext cx="2286000" cy="3228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295400"/>
            <a:ext cx="2510848"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1295400"/>
            <a:ext cx="2285999"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3657601"/>
            <a:ext cx="2510847"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6981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normAutofit fontScale="90000"/>
          </a:bodyPr>
          <a:lstStyle/>
          <a:p>
            <a:pPr algn="ctr"/>
            <a:r>
              <a:rPr lang="en-US" b="1" dirty="0" smtClean="0">
                <a:solidFill>
                  <a:srgbClr val="FF0000"/>
                </a:solidFill>
              </a:rPr>
              <a:t>WHAT IS THE DEFINITION OF MEEKNESS IN THE DICTIONARY</a:t>
            </a:r>
            <a:r>
              <a:rPr lang="en-US" b="1" dirty="0" smtClean="0">
                <a:solidFill>
                  <a:srgbClr val="0070C0"/>
                </a:solidFill>
              </a:rPr>
              <a:t>?</a:t>
            </a:r>
            <a:endParaRPr lang="en-US" b="1" dirty="0">
              <a:solidFill>
                <a:srgbClr val="0070C0"/>
              </a:solidFill>
            </a:endParaRPr>
          </a:p>
        </p:txBody>
      </p:sp>
      <p:sp>
        <p:nvSpPr>
          <p:cNvPr id="3" name="Content Placeholder 2"/>
          <p:cNvSpPr>
            <a:spLocks noGrp="1"/>
          </p:cNvSpPr>
          <p:nvPr>
            <p:ph sz="quarter" idx="13"/>
          </p:nvPr>
        </p:nvSpPr>
        <p:spPr>
          <a:xfrm>
            <a:off x="0" y="1600200"/>
            <a:ext cx="9144000" cy="5257800"/>
          </a:xfrm>
        </p:spPr>
        <p:txBody>
          <a:bodyPr>
            <a:normAutofit/>
          </a:bodyPr>
          <a:lstStyle/>
          <a:p>
            <a:r>
              <a:rPr lang="en-US" dirty="0">
                <a:latin typeface="Arial Black" pitchFamily="34" charset="0"/>
              </a:rPr>
              <a:t>The Greek word, </a:t>
            </a:r>
            <a:r>
              <a:rPr lang="en-US" dirty="0" err="1">
                <a:latin typeface="Arial Black" pitchFamily="34" charset="0"/>
              </a:rPr>
              <a:t>prautes</a:t>
            </a:r>
            <a:r>
              <a:rPr lang="en-US" dirty="0">
                <a:latin typeface="Arial Black" pitchFamily="34" charset="0"/>
              </a:rPr>
              <a:t>, the one to which Barclay referred, is no easier. James Strong defines it only as "mildness; i.e., (by implication) humility</a:t>
            </a:r>
            <a:r>
              <a:rPr lang="en-US" dirty="0" smtClean="0">
                <a:latin typeface="Arial Black" pitchFamily="34" charset="0"/>
              </a:rPr>
              <a:t>". </a:t>
            </a:r>
            <a:r>
              <a:rPr lang="en-US" dirty="0">
                <a:latin typeface="Arial Black" pitchFamily="34" charset="0"/>
              </a:rPr>
              <a:t>Vincent's Word Studies of the New Testament says that "Plato opposes it to fierceness or cruelty" (vol. 1, p. 37). In The Complete Word Study Dictionary New Testament, </a:t>
            </a:r>
            <a:r>
              <a:rPr lang="en-US" dirty="0" err="1">
                <a:latin typeface="Arial Black" pitchFamily="34" charset="0"/>
              </a:rPr>
              <a:t>Spiros</a:t>
            </a:r>
            <a:r>
              <a:rPr lang="en-US" dirty="0">
                <a:latin typeface="Arial Black" pitchFamily="34" charset="0"/>
              </a:rPr>
              <a:t> </a:t>
            </a:r>
            <a:r>
              <a:rPr lang="en-US" dirty="0" err="1">
                <a:latin typeface="Arial Black" pitchFamily="34" charset="0"/>
              </a:rPr>
              <a:t>Zodhiates</a:t>
            </a:r>
            <a:r>
              <a:rPr lang="en-US" dirty="0">
                <a:latin typeface="Arial Black" pitchFamily="34" charset="0"/>
              </a:rPr>
              <a:t> writes</a:t>
            </a:r>
            <a:r>
              <a:rPr lang="en-US" dirty="0" smtClean="0">
                <a:latin typeface="Arial Black" pitchFamily="34" charset="0"/>
              </a:rPr>
              <a:t>:</a:t>
            </a:r>
            <a:endParaRPr lang="en-US" dirty="0">
              <a:latin typeface="Arial Black" pitchFamily="34" charset="0"/>
            </a:endParaRPr>
          </a:p>
          <a:p>
            <a:r>
              <a:rPr lang="en-US" dirty="0" err="1">
                <a:latin typeface="Arial Black" pitchFamily="34" charset="0"/>
              </a:rPr>
              <a:t>Prautes</a:t>
            </a:r>
            <a:r>
              <a:rPr lang="en-US" dirty="0">
                <a:latin typeface="Arial Black" pitchFamily="34" charset="0"/>
              </a:rPr>
              <a:t>, according to Aristotle, is the middle standing between two extremes, getting angry without reason, and not getting angry at all. Therefore, </a:t>
            </a:r>
            <a:r>
              <a:rPr lang="en-US" dirty="0" err="1">
                <a:latin typeface="Arial Black" pitchFamily="34" charset="0"/>
              </a:rPr>
              <a:t>prautes</a:t>
            </a:r>
            <a:r>
              <a:rPr lang="en-US" dirty="0">
                <a:latin typeface="Arial Black" pitchFamily="34" charset="0"/>
              </a:rPr>
              <a:t> is getting angry at the right time, in the right measure, and for the right reason. . . . [I]t is a condition of mind and heart which demonstrates gentleness, not in weakness, but in power. It is a balance born in strength of character</a:t>
            </a:r>
            <a:r>
              <a:rPr lang="en-US" dirty="0" smtClean="0">
                <a:latin typeface="Arial Black" pitchFamily="34" charset="0"/>
              </a:rPr>
              <a:t>.</a:t>
            </a:r>
            <a:endParaRPr lang="en-US" dirty="0">
              <a:latin typeface="Arial Black" pitchFamily="34" charset="0"/>
            </a:endParaRPr>
          </a:p>
        </p:txBody>
      </p:sp>
    </p:spTree>
    <p:extLst>
      <p:ext uri="{BB962C8B-B14F-4D97-AF65-F5344CB8AC3E}">
        <p14:creationId xmlns:p14="http://schemas.microsoft.com/office/powerpoint/2010/main" val="4215171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pPr algn="ctr"/>
            <a:r>
              <a:rPr lang="en-US" b="1" dirty="0" smtClean="0">
                <a:solidFill>
                  <a:srgbClr val="FF0000"/>
                </a:solidFill>
              </a:rPr>
              <a:t>THE DEFINITION OF MEEKNESS !</a:t>
            </a:r>
            <a:endParaRPr lang="en-US" b="1" dirty="0">
              <a:solidFill>
                <a:srgbClr val="FF0000"/>
              </a:solidFill>
            </a:endParaRPr>
          </a:p>
        </p:txBody>
      </p:sp>
      <p:sp>
        <p:nvSpPr>
          <p:cNvPr id="3" name="Content Placeholder 2"/>
          <p:cNvSpPr>
            <a:spLocks noGrp="1"/>
          </p:cNvSpPr>
          <p:nvPr>
            <p:ph sz="quarter" idx="13"/>
          </p:nvPr>
        </p:nvSpPr>
        <p:spPr>
          <a:xfrm>
            <a:off x="0" y="1600200"/>
            <a:ext cx="9144000" cy="5257800"/>
          </a:xfrm>
        </p:spPr>
        <p:txBody>
          <a:bodyPr>
            <a:normAutofit/>
          </a:bodyPr>
          <a:lstStyle/>
          <a:p>
            <a:r>
              <a:rPr lang="en-US" sz="2800" b="1" dirty="0" smtClean="0"/>
              <a:t>What does meekness mean in the Bible?</a:t>
            </a:r>
          </a:p>
          <a:p>
            <a:pPr marL="0" indent="0">
              <a:buNone/>
            </a:pPr>
            <a:r>
              <a:rPr lang="en-US" sz="2800" b="1" dirty="0" smtClean="0"/>
              <a:t>The usual definition of meekness in the Bible is "strength under control.“ The "world" defines strong people as those who are assertive, take charge, proud, self-sufficient, self-reliant, and independent. A meek person is the opposite of these things, therefore, many people associate meekness with weakness. A meek person is willing to be submissive, is humble and gentle, relies on God and is dependent on Him to provide strength.</a:t>
            </a:r>
          </a:p>
        </p:txBody>
      </p:sp>
    </p:spTree>
    <p:extLst>
      <p:ext uri="{BB962C8B-B14F-4D97-AF65-F5344CB8AC3E}">
        <p14:creationId xmlns:p14="http://schemas.microsoft.com/office/powerpoint/2010/main" val="1309060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pPr algn="ctr"/>
            <a:r>
              <a:rPr lang="en-US" b="1" dirty="0" smtClean="0">
                <a:solidFill>
                  <a:srgbClr val="FF0000"/>
                </a:solidFill>
              </a:rPr>
              <a:t>THE DEFINITION OF MEEKNESS </a:t>
            </a:r>
            <a:endParaRPr lang="en-US" b="1" dirty="0">
              <a:solidFill>
                <a:srgbClr val="FF0000"/>
              </a:solidFill>
            </a:endParaRPr>
          </a:p>
        </p:txBody>
      </p:sp>
      <p:sp>
        <p:nvSpPr>
          <p:cNvPr id="3" name="Content Placeholder 2"/>
          <p:cNvSpPr>
            <a:spLocks noGrp="1"/>
          </p:cNvSpPr>
          <p:nvPr>
            <p:ph sz="quarter" idx="13"/>
          </p:nvPr>
        </p:nvSpPr>
        <p:spPr>
          <a:xfrm>
            <a:off x="0" y="1600200"/>
            <a:ext cx="9144000" cy="5257800"/>
          </a:xfrm>
        </p:spPr>
        <p:txBody>
          <a:bodyPr>
            <a:normAutofit fontScale="77500" lnSpcReduction="20000"/>
          </a:bodyPr>
          <a:lstStyle/>
          <a:p>
            <a:pPr marL="0" indent="0">
              <a:buNone/>
            </a:pPr>
            <a:r>
              <a:rPr lang="en-US" sz="3800" b="1" dirty="0" smtClean="0">
                <a:latin typeface="Arial Black" pitchFamily="34" charset="0"/>
              </a:rPr>
              <a:t>Three people in the Bible are specifically described as being meek: Jesus (Mt 11:29)(Mt 21:5), Paul (1 </a:t>
            </a:r>
            <a:r>
              <a:rPr lang="en-US" sz="3800" b="1" dirty="0" err="1" smtClean="0">
                <a:latin typeface="Arial Black" pitchFamily="34" charset="0"/>
              </a:rPr>
              <a:t>Cor</a:t>
            </a:r>
            <a:r>
              <a:rPr lang="en-US" sz="3800" b="1" dirty="0" smtClean="0">
                <a:latin typeface="Arial Black" pitchFamily="34" charset="0"/>
              </a:rPr>
              <a:t> 10:1), and Moses (</a:t>
            </a:r>
            <a:r>
              <a:rPr lang="en-US" sz="3800" b="1" dirty="0" err="1" smtClean="0">
                <a:latin typeface="Arial Black" pitchFamily="34" charset="0"/>
              </a:rPr>
              <a:t>Num</a:t>
            </a:r>
            <a:r>
              <a:rPr lang="en-US" sz="3800" b="1" dirty="0" smtClean="0">
                <a:latin typeface="Arial Black" pitchFamily="34" charset="0"/>
              </a:rPr>
              <a:t> 12:3). Each of these men was amongst the most persecuted men in the Bible. (See: Paul's Trials for more on the trials he faced) However, they displayed the "strength under control" through their persecutions that it takes to be meek. One of the definitions in Webster's  Dictionary for meek is "enduring injury with patience and without resentment." Certainly each of these men qualifies for that distinction.</a:t>
            </a:r>
          </a:p>
          <a:p>
            <a:endParaRPr lang="en-US" dirty="0"/>
          </a:p>
        </p:txBody>
      </p:sp>
    </p:spTree>
    <p:extLst>
      <p:ext uri="{BB962C8B-B14F-4D97-AF65-F5344CB8AC3E}">
        <p14:creationId xmlns:p14="http://schemas.microsoft.com/office/powerpoint/2010/main" val="1924848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a:xfrm>
            <a:off x="0" y="0"/>
            <a:ext cx="9144000" cy="1371600"/>
          </a:xfrm>
        </p:spPr>
        <p:txBody>
          <a:bodyPr/>
          <a:lstStyle/>
          <a:p>
            <a:pPr algn="ctr"/>
            <a:r>
              <a:rPr lang="en-US" sz="3600" dirty="0">
                <a:solidFill>
                  <a:srgbClr val="FF0000"/>
                </a:solidFill>
                <a:latin typeface="Arial Black" pitchFamily="34" charset="0"/>
              </a:rPr>
              <a:t>What does </a:t>
            </a:r>
            <a:r>
              <a:rPr lang="en-US" sz="3600" dirty="0" smtClean="0">
                <a:solidFill>
                  <a:srgbClr val="FF0000"/>
                </a:solidFill>
                <a:latin typeface="Arial Black" pitchFamily="34" charset="0"/>
              </a:rPr>
              <a:t>meekness/ </a:t>
            </a:r>
            <a:br>
              <a:rPr lang="en-US" sz="3600" dirty="0" smtClean="0">
                <a:solidFill>
                  <a:srgbClr val="FF0000"/>
                </a:solidFill>
                <a:latin typeface="Arial Black" pitchFamily="34" charset="0"/>
              </a:rPr>
            </a:br>
            <a:r>
              <a:rPr lang="en-US" sz="3600" dirty="0" smtClean="0">
                <a:solidFill>
                  <a:srgbClr val="FF0000"/>
                </a:solidFill>
                <a:latin typeface="Arial Black" pitchFamily="34" charset="0"/>
              </a:rPr>
              <a:t>Débonnaires </a:t>
            </a:r>
            <a:r>
              <a:rPr lang="en-US" sz="3600" dirty="0">
                <a:solidFill>
                  <a:srgbClr val="FF0000"/>
                </a:solidFill>
                <a:latin typeface="Arial Black" pitchFamily="34" charset="0"/>
              </a:rPr>
              <a:t>mean in the Bible?</a:t>
            </a:r>
          </a:p>
        </p:txBody>
      </p:sp>
      <p:sp>
        <p:nvSpPr>
          <p:cNvPr id="24" name="Content Placeholder 23"/>
          <p:cNvSpPr>
            <a:spLocks noGrp="1"/>
          </p:cNvSpPr>
          <p:nvPr>
            <p:ph sz="quarter" idx="13"/>
          </p:nvPr>
        </p:nvSpPr>
        <p:spPr>
          <a:xfrm>
            <a:off x="0" y="1447800"/>
            <a:ext cx="4337304" cy="5403273"/>
          </a:xfrm>
        </p:spPr>
        <p:txBody>
          <a:bodyPr/>
          <a:lstStyle/>
          <a:p>
            <a:r>
              <a:rPr lang="en-US" b="1" dirty="0">
                <a:latin typeface="Arial Black" pitchFamily="34" charset="0"/>
              </a:rPr>
              <a:t>Matthew 11:29</a:t>
            </a:r>
          </a:p>
          <a:p>
            <a:pPr marL="45720" indent="0">
              <a:buNone/>
            </a:pPr>
            <a:r>
              <a:rPr lang="en-US" b="1" dirty="0">
                <a:latin typeface="Arial Black" pitchFamily="34" charset="0"/>
              </a:rPr>
              <a:t>T</a:t>
            </a:r>
            <a:r>
              <a:rPr lang="en-US" b="1" dirty="0" smtClean="0">
                <a:latin typeface="Arial Black" pitchFamily="34" charset="0"/>
              </a:rPr>
              <a:t>ake </a:t>
            </a:r>
            <a:r>
              <a:rPr lang="en-US" b="1" dirty="0">
                <a:latin typeface="Arial Black" pitchFamily="34" charset="0"/>
              </a:rPr>
              <a:t>my yoke upon you and learn from me, for I am gentle and humble in heart, and you will find rest for your souls</a:t>
            </a:r>
            <a:r>
              <a:rPr lang="en-US" b="1" dirty="0" smtClean="0">
                <a:latin typeface="Arial Black" pitchFamily="34" charset="0"/>
              </a:rPr>
              <a:t>.</a:t>
            </a:r>
          </a:p>
          <a:p>
            <a:pPr marL="45720" indent="0">
              <a:buNone/>
            </a:pPr>
            <a:r>
              <a:rPr lang="en-US" b="1" u="sng" dirty="0" smtClean="0">
                <a:solidFill>
                  <a:srgbClr val="FFC000"/>
                </a:solidFill>
                <a:latin typeface="Arial Black" pitchFamily="34" charset="0"/>
              </a:rPr>
              <a:t>FRENCH</a:t>
            </a:r>
          </a:p>
          <a:p>
            <a:r>
              <a:rPr lang="fr-FR" b="1" dirty="0">
                <a:solidFill>
                  <a:srgbClr val="FF0000"/>
                </a:solidFill>
                <a:latin typeface="Arial Black" pitchFamily="34" charset="0"/>
              </a:rPr>
              <a:t>Matthieu 11:29</a:t>
            </a:r>
          </a:p>
          <a:p>
            <a:pPr marL="45720" indent="0">
              <a:buNone/>
            </a:pPr>
            <a:r>
              <a:rPr lang="fr-FR" b="1" dirty="0" smtClean="0">
                <a:solidFill>
                  <a:srgbClr val="FF0000"/>
                </a:solidFill>
                <a:latin typeface="Arial Black" pitchFamily="34" charset="0"/>
              </a:rPr>
              <a:t>Prenez </a:t>
            </a:r>
            <a:r>
              <a:rPr lang="fr-FR" b="1" dirty="0">
                <a:solidFill>
                  <a:srgbClr val="FF0000"/>
                </a:solidFill>
                <a:latin typeface="Arial Black" pitchFamily="34" charset="0"/>
              </a:rPr>
              <a:t>mon joug sur vous et recevez mes instructions, car je suis doux et humble de </a:t>
            </a:r>
            <a:r>
              <a:rPr lang="fr-FR" b="1" dirty="0" err="1">
                <a:solidFill>
                  <a:srgbClr val="FF0000"/>
                </a:solidFill>
                <a:latin typeface="Arial Black" pitchFamily="34" charset="0"/>
              </a:rPr>
              <a:t>coeur</a:t>
            </a:r>
            <a:r>
              <a:rPr lang="fr-FR" b="1" dirty="0">
                <a:solidFill>
                  <a:srgbClr val="FF0000"/>
                </a:solidFill>
                <a:latin typeface="Arial Black" pitchFamily="34" charset="0"/>
              </a:rPr>
              <a:t>; et vous trouverez du repos pour vos âmes</a:t>
            </a:r>
            <a:r>
              <a:rPr lang="fr-FR" b="1" dirty="0" smtClean="0">
                <a:solidFill>
                  <a:srgbClr val="FF0000"/>
                </a:solidFill>
                <a:latin typeface="Arial Black" pitchFamily="34" charset="0"/>
              </a:rPr>
              <a:t>.</a:t>
            </a:r>
            <a:endParaRPr lang="fr-FR" b="1" dirty="0">
              <a:solidFill>
                <a:srgbClr val="FF0000"/>
              </a:solidFill>
              <a:latin typeface="Arial Black" pitchFamily="34" charset="0"/>
            </a:endParaRPr>
          </a:p>
        </p:txBody>
      </p:sp>
      <p:sp>
        <p:nvSpPr>
          <p:cNvPr id="26" name="Content Placeholder 25"/>
          <p:cNvSpPr>
            <a:spLocks noGrp="1"/>
          </p:cNvSpPr>
          <p:nvPr>
            <p:ph sz="quarter" idx="14"/>
          </p:nvPr>
        </p:nvSpPr>
        <p:spPr>
          <a:xfrm>
            <a:off x="4724400" y="1524000"/>
            <a:ext cx="4419600" cy="5334000"/>
          </a:xfrm>
        </p:spPr>
        <p:txBody>
          <a:bodyPr/>
          <a:lstStyle/>
          <a:p>
            <a:r>
              <a:rPr lang="en-US" dirty="0" smtClean="0"/>
              <a:t>THE HUMBLENESS OF JESUS.</a:t>
            </a:r>
            <a:endParaRPr 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057400"/>
            <a:ext cx="40386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5771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a:xfrm>
            <a:off x="0" y="0"/>
            <a:ext cx="9144000" cy="1371600"/>
          </a:xfrm>
        </p:spPr>
        <p:txBody>
          <a:bodyPr/>
          <a:lstStyle/>
          <a:p>
            <a:pPr algn="ctr"/>
            <a:r>
              <a:rPr lang="en-US" sz="3600" dirty="0">
                <a:solidFill>
                  <a:srgbClr val="FF0000"/>
                </a:solidFill>
                <a:latin typeface="Arial Black" pitchFamily="34" charset="0"/>
              </a:rPr>
              <a:t>What does </a:t>
            </a:r>
            <a:r>
              <a:rPr lang="en-US" sz="3600" dirty="0" smtClean="0">
                <a:solidFill>
                  <a:srgbClr val="FF0000"/>
                </a:solidFill>
                <a:latin typeface="Arial Black" pitchFamily="34" charset="0"/>
              </a:rPr>
              <a:t>meekness/ </a:t>
            </a:r>
            <a:br>
              <a:rPr lang="en-US" sz="3600" dirty="0" smtClean="0">
                <a:solidFill>
                  <a:srgbClr val="FF0000"/>
                </a:solidFill>
                <a:latin typeface="Arial Black" pitchFamily="34" charset="0"/>
              </a:rPr>
            </a:br>
            <a:r>
              <a:rPr lang="en-US" sz="3600" dirty="0" smtClean="0">
                <a:solidFill>
                  <a:srgbClr val="FF0000"/>
                </a:solidFill>
                <a:latin typeface="Arial Black" pitchFamily="34" charset="0"/>
              </a:rPr>
              <a:t>Débonnaires </a:t>
            </a:r>
            <a:r>
              <a:rPr lang="en-US" sz="3600" dirty="0">
                <a:solidFill>
                  <a:srgbClr val="FF0000"/>
                </a:solidFill>
                <a:latin typeface="Arial Black" pitchFamily="34" charset="0"/>
              </a:rPr>
              <a:t>mean in the Bible?</a:t>
            </a:r>
          </a:p>
        </p:txBody>
      </p:sp>
      <p:sp>
        <p:nvSpPr>
          <p:cNvPr id="24" name="Content Placeholder 23"/>
          <p:cNvSpPr>
            <a:spLocks noGrp="1"/>
          </p:cNvSpPr>
          <p:nvPr>
            <p:ph sz="quarter" idx="13"/>
          </p:nvPr>
        </p:nvSpPr>
        <p:spPr>
          <a:xfrm>
            <a:off x="0" y="1447800"/>
            <a:ext cx="4337304" cy="5403273"/>
          </a:xfrm>
        </p:spPr>
        <p:txBody>
          <a:bodyPr>
            <a:normAutofit/>
          </a:bodyPr>
          <a:lstStyle/>
          <a:p>
            <a:r>
              <a:rPr lang="en-US" b="1" dirty="0">
                <a:latin typeface="Arial Black" pitchFamily="34" charset="0"/>
              </a:rPr>
              <a:t>Matthew 21:5</a:t>
            </a:r>
          </a:p>
          <a:p>
            <a:pPr marL="45720" indent="0">
              <a:buNone/>
            </a:pPr>
            <a:r>
              <a:rPr lang="en-US" b="1" dirty="0" smtClean="0">
                <a:latin typeface="Arial Black" pitchFamily="34" charset="0"/>
              </a:rPr>
              <a:t>“Say </a:t>
            </a:r>
            <a:r>
              <a:rPr lang="en-US" b="1" dirty="0">
                <a:latin typeface="Arial Black" pitchFamily="34" charset="0"/>
              </a:rPr>
              <a:t>to Daughter </a:t>
            </a:r>
            <a:r>
              <a:rPr lang="en-US" b="1" dirty="0" err="1">
                <a:latin typeface="Arial Black" pitchFamily="34" charset="0"/>
              </a:rPr>
              <a:t>Zion</a:t>
            </a:r>
            <a:r>
              <a:rPr lang="en-US" b="1" dirty="0" err="1" smtClean="0">
                <a:latin typeface="Arial Black" pitchFamily="34" charset="0"/>
              </a:rPr>
              <a:t>,‘</a:t>
            </a:r>
            <a:r>
              <a:rPr lang="en-US" b="1" dirty="0" err="1">
                <a:latin typeface="Arial Black" pitchFamily="34" charset="0"/>
              </a:rPr>
              <a:t>See</a:t>
            </a:r>
            <a:r>
              <a:rPr lang="en-US" b="1" dirty="0">
                <a:latin typeface="Arial Black" pitchFamily="34" charset="0"/>
              </a:rPr>
              <a:t>, your king comes to </a:t>
            </a:r>
            <a:r>
              <a:rPr lang="en-US" b="1" dirty="0" smtClean="0">
                <a:latin typeface="Arial Black" pitchFamily="34" charset="0"/>
              </a:rPr>
              <a:t>you, gentle </a:t>
            </a:r>
            <a:r>
              <a:rPr lang="en-US" b="1" dirty="0">
                <a:latin typeface="Arial Black" pitchFamily="34" charset="0"/>
              </a:rPr>
              <a:t>and riding on a donkey,</a:t>
            </a:r>
            <a:br>
              <a:rPr lang="en-US" b="1" dirty="0">
                <a:latin typeface="Arial Black" pitchFamily="34" charset="0"/>
              </a:rPr>
            </a:br>
            <a:r>
              <a:rPr lang="en-US" b="1" dirty="0" smtClean="0">
                <a:latin typeface="Arial Black" pitchFamily="34" charset="0"/>
              </a:rPr>
              <a:t>and </a:t>
            </a:r>
            <a:r>
              <a:rPr lang="en-US" b="1" dirty="0">
                <a:latin typeface="Arial Black" pitchFamily="34" charset="0"/>
              </a:rPr>
              <a:t>on a colt, the foal of a donkey</a:t>
            </a:r>
            <a:r>
              <a:rPr lang="en-US" b="1" dirty="0" smtClean="0">
                <a:latin typeface="Arial Black" pitchFamily="34" charset="0"/>
              </a:rPr>
              <a:t>.’”</a:t>
            </a:r>
            <a:endParaRPr lang="en-US" b="1" u="sng" dirty="0" smtClean="0">
              <a:solidFill>
                <a:srgbClr val="FFC000"/>
              </a:solidFill>
              <a:latin typeface="Arial Black" pitchFamily="34" charset="0"/>
            </a:endParaRPr>
          </a:p>
          <a:p>
            <a:pPr marL="45720" indent="0">
              <a:buNone/>
            </a:pPr>
            <a:r>
              <a:rPr lang="en-US" b="1" u="sng" dirty="0" smtClean="0">
                <a:solidFill>
                  <a:srgbClr val="FFC000"/>
                </a:solidFill>
                <a:latin typeface="Arial Black" pitchFamily="34" charset="0"/>
              </a:rPr>
              <a:t>FRENCH</a:t>
            </a:r>
          </a:p>
          <a:p>
            <a:r>
              <a:rPr lang="fr-FR" b="1" dirty="0">
                <a:solidFill>
                  <a:srgbClr val="FF0000"/>
                </a:solidFill>
                <a:latin typeface="Arial Black" pitchFamily="34" charset="0"/>
              </a:rPr>
              <a:t>Matthieu 21:5</a:t>
            </a:r>
          </a:p>
          <a:p>
            <a:pPr marL="45720" indent="0">
              <a:buNone/>
            </a:pPr>
            <a:r>
              <a:rPr lang="fr-FR" b="1" dirty="0" smtClean="0">
                <a:solidFill>
                  <a:srgbClr val="FF0000"/>
                </a:solidFill>
                <a:latin typeface="Arial Black" pitchFamily="34" charset="0"/>
              </a:rPr>
              <a:t>Dites </a:t>
            </a:r>
            <a:r>
              <a:rPr lang="fr-FR" b="1" dirty="0">
                <a:solidFill>
                  <a:srgbClr val="FF0000"/>
                </a:solidFill>
                <a:latin typeface="Arial Black" pitchFamily="34" charset="0"/>
              </a:rPr>
              <a:t>à la fille de Sion: Voici, ton roi vient à toi, Plein de douceur, et monté sur un âne, Sur un ânon, le petit d'une </a:t>
            </a:r>
            <a:r>
              <a:rPr lang="fr-FR" b="1" dirty="0" smtClean="0">
                <a:solidFill>
                  <a:srgbClr val="FF0000"/>
                </a:solidFill>
                <a:latin typeface="Arial Black" pitchFamily="34" charset="0"/>
              </a:rPr>
              <a:t>ânesse</a:t>
            </a:r>
            <a:endParaRPr lang="fr-FR" b="1" dirty="0">
              <a:solidFill>
                <a:srgbClr val="FF0000"/>
              </a:solidFill>
              <a:latin typeface="Arial Black" pitchFamily="34" charset="0"/>
            </a:endParaRPr>
          </a:p>
        </p:txBody>
      </p:sp>
      <p:pic>
        <p:nvPicPr>
          <p:cNvPr id="2050"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876800" y="1524000"/>
            <a:ext cx="4267199"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8726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a:xfrm>
            <a:off x="0" y="0"/>
            <a:ext cx="9144000" cy="1371600"/>
          </a:xfrm>
        </p:spPr>
        <p:txBody>
          <a:bodyPr/>
          <a:lstStyle/>
          <a:p>
            <a:pPr algn="ctr"/>
            <a:r>
              <a:rPr lang="en-US" sz="3600" dirty="0">
                <a:solidFill>
                  <a:srgbClr val="FF0000"/>
                </a:solidFill>
                <a:latin typeface="Arial Black" pitchFamily="34" charset="0"/>
              </a:rPr>
              <a:t>What does </a:t>
            </a:r>
            <a:r>
              <a:rPr lang="en-US" sz="3600" dirty="0" smtClean="0">
                <a:solidFill>
                  <a:srgbClr val="FF0000"/>
                </a:solidFill>
                <a:latin typeface="Arial Black" pitchFamily="34" charset="0"/>
              </a:rPr>
              <a:t>meekness/ </a:t>
            </a:r>
            <a:br>
              <a:rPr lang="en-US" sz="3600" dirty="0" smtClean="0">
                <a:solidFill>
                  <a:srgbClr val="FF0000"/>
                </a:solidFill>
                <a:latin typeface="Arial Black" pitchFamily="34" charset="0"/>
              </a:rPr>
            </a:br>
            <a:r>
              <a:rPr lang="en-US" sz="3600" dirty="0" smtClean="0">
                <a:solidFill>
                  <a:srgbClr val="FF0000"/>
                </a:solidFill>
                <a:latin typeface="Arial Black" pitchFamily="34" charset="0"/>
              </a:rPr>
              <a:t>Débonnaires </a:t>
            </a:r>
            <a:r>
              <a:rPr lang="en-US" sz="3600" dirty="0">
                <a:solidFill>
                  <a:srgbClr val="FF0000"/>
                </a:solidFill>
                <a:latin typeface="Arial Black" pitchFamily="34" charset="0"/>
              </a:rPr>
              <a:t>mean in the Bible?</a:t>
            </a:r>
          </a:p>
        </p:txBody>
      </p:sp>
      <p:sp>
        <p:nvSpPr>
          <p:cNvPr id="24" name="Content Placeholder 23"/>
          <p:cNvSpPr>
            <a:spLocks noGrp="1"/>
          </p:cNvSpPr>
          <p:nvPr>
            <p:ph sz="quarter" idx="13"/>
          </p:nvPr>
        </p:nvSpPr>
        <p:spPr>
          <a:xfrm>
            <a:off x="0" y="1447800"/>
            <a:ext cx="4337304" cy="5403273"/>
          </a:xfrm>
        </p:spPr>
        <p:txBody>
          <a:bodyPr>
            <a:normAutofit lnSpcReduction="10000"/>
          </a:bodyPr>
          <a:lstStyle/>
          <a:p>
            <a:pPr marL="45720" indent="0">
              <a:buNone/>
            </a:pPr>
            <a:r>
              <a:rPr lang="en-US" sz="3600" b="1" dirty="0" smtClean="0">
                <a:solidFill>
                  <a:schemeClr val="tx1"/>
                </a:solidFill>
                <a:latin typeface="Arial Black" pitchFamily="34" charset="0"/>
              </a:rPr>
              <a:t>HUMBLENESS WILL MAKE YOU GET THE BEATING AND EVEN NAIL TO THE CROSS FOR SOMEONE WHO IS GUILTY</a:t>
            </a:r>
          </a:p>
          <a:p>
            <a:pPr marL="45720" indent="0">
              <a:buNone/>
            </a:pPr>
            <a:r>
              <a:rPr lang="en-US" sz="3600" b="1" dirty="0" smtClean="0">
                <a:solidFill>
                  <a:schemeClr val="tx1"/>
                </a:solidFill>
                <a:latin typeface="Arial Black" pitchFamily="34" charset="0"/>
              </a:rPr>
              <a:t>JUST TO SAVE THEIR LIFE.</a:t>
            </a:r>
          </a:p>
        </p:txBody>
      </p:sp>
      <p:pic>
        <p:nvPicPr>
          <p:cNvPr id="1026"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572000" y="1447800"/>
            <a:ext cx="45720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343400"/>
            <a:ext cx="45720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3615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a:xfrm>
            <a:off x="0" y="0"/>
            <a:ext cx="9144000" cy="1143000"/>
          </a:xfrm>
        </p:spPr>
        <p:txBody>
          <a:bodyPr/>
          <a:lstStyle/>
          <a:p>
            <a:pPr algn="ctr"/>
            <a:r>
              <a:rPr lang="en-US" sz="3600" dirty="0">
                <a:solidFill>
                  <a:srgbClr val="FF0000"/>
                </a:solidFill>
                <a:latin typeface="Arial Black" pitchFamily="34" charset="0"/>
              </a:rPr>
              <a:t>What does meekness/ </a:t>
            </a:r>
            <a:br>
              <a:rPr lang="en-US" sz="3600" dirty="0">
                <a:solidFill>
                  <a:srgbClr val="FF0000"/>
                </a:solidFill>
                <a:latin typeface="Arial Black" pitchFamily="34" charset="0"/>
              </a:rPr>
            </a:br>
            <a:r>
              <a:rPr lang="en-US" sz="3600" dirty="0">
                <a:solidFill>
                  <a:srgbClr val="FF0000"/>
                </a:solidFill>
                <a:latin typeface="Arial Black" pitchFamily="34" charset="0"/>
              </a:rPr>
              <a:t>Débonnaires mean in the Bible?</a:t>
            </a:r>
            <a:endParaRPr lang="en-US" dirty="0"/>
          </a:p>
        </p:txBody>
      </p:sp>
      <p:sp>
        <p:nvSpPr>
          <p:cNvPr id="24" name="Content Placeholder 23"/>
          <p:cNvSpPr>
            <a:spLocks noGrp="1"/>
          </p:cNvSpPr>
          <p:nvPr>
            <p:ph sz="quarter" idx="13"/>
          </p:nvPr>
        </p:nvSpPr>
        <p:spPr>
          <a:xfrm>
            <a:off x="0" y="1447800"/>
            <a:ext cx="4337304" cy="5403273"/>
          </a:xfrm>
        </p:spPr>
        <p:txBody>
          <a:bodyPr>
            <a:normAutofit/>
          </a:bodyPr>
          <a:lstStyle/>
          <a:p>
            <a:r>
              <a:rPr lang="en-US" sz="2400" b="1" dirty="0">
                <a:latin typeface="Arial Black" pitchFamily="34" charset="0"/>
              </a:rPr>
              <a:t>Numbers 12:3</a:t>
            </a:r>
          </a:p>
          <a:p>
            <a:pPr marL="45720" indent="0">
              <a:buNone/>
            </a:pPr>
            <a:r>
              <a:rPr lang="en-US" sz="2400" b="1" dirty="0" smtClean="0">
                <a:latin typeface="Arial Black" pitchFamily="34" charset="0"/>
              </a:rPr>
              <a:t>(Now </a:t>
            </a:r>
            <a:r>
              <a:rPr lang="en-US" sz="2400" b="1" dirty="0">
                <a:latin typeface="Arial Black" pitchFamily="34" charset="0"/>
              </a:rPr>
              <a:t>Moses was a very humble man, more humble than anyone else on the face of the earth</a:t>
            </a:r>
            <a:r>
              <a:rPr lang="en-US" sz="2400" b="1" dirty="0" smtClean="0">
                <a:latin typeface="Arial Black" pitchFamily="34" charset="0"/>
              </a:rPr>
              <a:t>.)</a:t>
            </a:r>
            <a:endParaRPr lang="en-US" sz="2400" b="1" u="sng" dirty="0" smtClean="0">
              <a:solidFill>
                <a:srgbClr val="FFC000"/>
              </a:solidFill>
              <a:latin typeface="Arial Black" pitchFamily="34" charset="0"/>
            </a:endParaRPr>
          </a:p>
          <a:p>
            <a:r>
              <a:rPr lang="en-US" sz="2400" b="1" u="sng" dirty="0" smtClean="0">
                <a:solidFill>
                  <a:srgbClr val="FFC000"/>
                </a:solidFill>
                <a:latin typeface="Arial Black" pitchFamily="34" charset="0"/>
              </a:rPr>
              <a:t>FRENCH</a:t>
            </a:r>
          </a:p>
          <a:p>
            <a:r>
              <a:rPr lang="fr-FR" sz="2400" b="1" dirty="0">
                <a:solidFill>
                  <a:srgbClr val="FF0000"/>
                </a:solidFill>
                <a:latin typeface="Arial Black" pitchFamily="34" charset="0"/>
              </a:rPr>
              <a:t>Nombres 12:3</a:t>
            </a:r>
          </a:p>
          <a:p>
            <a:pPr marL="45720" indent="0">
              <a:buNone/>
            </a:pPr>
            <a:r>
              <a:rPr lang="fr-FR" sz="2400" b="1" dirty="0" smtClean="0">
                <a:solidFill>
                  <a:srgbClr val="FF0000"/>
                </a:solidFill>
                <a:latin typeface="Arial Black" pitchFamily="34" charset="0"/>
              </a:rPr>
              <a:t>Et </a:t>
            </a:r>
            <a:r>
              <a:rPr lang="fr-FR" sz="2400" b="1" dirty="0">
                <a:solidFill>
                  <a:srgbClr val="FF0000"/>
                </a:solidFill>
                <a:latin typeface="Arial Black" pitchFamily="34" charset="0"/>
              </a:rPr>
              <a:t>l'Éternel l'entendit. Or, Moïse était un homme fort patient, plus qu'aucun homme sur la face de la </a:t>
            </a:r>
            <a:r>
              <a:rPr lang="fr-FR" sz="2400" b="1" dirty="0" smtClean="0">
                <a:solidFill>
                  <a:srgbClr val="FF0000"/>
                </a:solidFill>
                <a:latin typeface="Arial Black" pitchFamily="34" charset="0"/>
              </a:rPr>
              <a:t>terre</a:t>
            </a:r>
            <a:endParaRPr lang="fr-FR" sz="2400" b="1" dirty="0">
              <a:solidFill>
                <a:srgbClr val="FF0000"/>
              </a:solidFill>
              <a:latin typeface="Arial Black" pitchFamily="34" charset="0"/>
            </a:endParaRPr>
          </a:p>
        </p:txBody>
      </p:sp>
      <p:pic>
        <p:nvPicPr>
          <p:cNvPr id="3074"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572000" y="1524000"/>
            <a:ext cx="4572000" cy="1714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124199"/>
            <a:ext cx="4572000" cy="3733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3227762"/>
      </p:ext>
    </p:extLst>
  </p:cSld>
  <p:clrMapOvr>
    <a:masterClrMapping/>
  </p:clrMapOvr>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447</TotalTime>
  <Words>1596</Words>
  <Application>Microsoft Office PowerPoint</Application>
  <PresentationFormat>On-screen Show (4:3)</PresentationFormat>
  <Paragraphs>118</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Slipstream</vt:lpstr>
      <vt:lpstr>THE FRUIT OF THE SPIRIT IS:</vt:lpstr>
      <vt:lpstr>WHAT IS THE DEFINITION OF MEEKNESS IN THE DICTIONARY?</vt:lpstr>
      <vt:lpstr>WHAT IS THE DEFINITION OF MEEKNESS IN THE DICTIONARY?</vt:lpstr>
      <vt:lpstr>THE DEFINITION OF MEEKNESS !</vt:lpstr>
      <vt:lpstr>THE DEFINITION OF MEEKNESS </vt:lpstr>
      <vt:lpstr>What does meekness/  Débonnaires mean in the Bible?</vt:lpstr>
      <vt:lpstr>What does meekness/  Débonnaires mean in the Bible?</vt:lpstr>
      <vt:lpstr>What does meekness/  Débonnaires mean in the Bible?</vt:lpstr>
      <vt:lpstr>What does meekness/  Débonnaires mean in the Bible?</vt:lpstr>
      <vt:lpstr>What does meekness/  Débonnaires mean in the Bible?</vt:lpstr>
      <vt:lpstr>What does meekness/  Débonnaires mean in the Bible?</vt:lpstr>
      <vt:lpstr>What does meekness/  Débonnaires mean in the Bible?</vt:lpstr>
      <vt:lpstr>What does meekness/  Débonnaires mean in the Bible?</vt:lpstr>
      <vt:lpstr>What does meekness/  Débonnaires mean in the Bible?</vt:lpstr>
      <vt:lpstr>What does meekness/  Débonnaires mean in the Bible?</vt:lpstr>
      <vt:lpstr>What does meekness/  Débonnaires mean in the Bible?</vt:lpstr>
      <vt:lpstr>What does meekness/  Débonnaires mean in the Bible?</vt:lpstr>
      <vt:lpstr>What does meekness/  Débonnaires mean in the Bible?</vt:lpstr>
      <vt:lpstr>What does meekness/  Débonnaires mean in the Bible?</vt:lpstr>
      <vt:lpstr>What does meekness/  Débonnaires mean in the Bible?</vt:lpstr>
      <vt:lpstr>What does meekness/  Débonnaires mean in the Bible?</vt:lpstr>
      <vt:lpstr>What does meekness/  Débonnaires mean in the Bible?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FRUIT OF THE SPIRIT IS:</dc:title>
  <dc:creator>2012</dc:creator>
  <cp:lastModifiedBy>Owner</cp:lastModifiedBy>
  <cp:revision>30</cp:revision>
  <dcterms:created xsi:type="dcterms:W3CDTF">2012-12-07T12:11:26Z</dcterms:created>
  <dcterms:modified xsi:type="dcterms:W3CDTF">2015-06-16T20:41:17Z</dcterms:modified>
</cp:coreProperties>
</file>