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2DE15B-8AA6-4CF7-B4CF-6121B5F094C1}" type="datetimeFigureOut">
              <a:rPr lang="en-US" smtClean="0"/>
              <a:t>6/16/2015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28D2F-A496-4F0C-BA46-57B8F0976464}" type="slidenum">
              <a:rPr lang="en-US" smtClean="0"/>
              <a:t>‹#›</a:t>
            </a:fld>
            <a:endParaRPr lang="en-US"/>
          </a:p>
        </p:txBody>
      </p:sp>
    </p:spTree>
    <p:extLst>
      <p:ext uri="{BB962C8B-B14F-4D97-AF65-F5344CB8AC3E}">
        <p14:creationId xmlns:p14="http://schemas.microsoft.com/office/powerpoint/2010/main" val="3244980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B28D2F-A496-4F0C-BA46-57B8F0976464}" type="slidenum">
              <a:rPr lang="en-US" smtClean="0"/>
              <a:t>8</a:t>
            </a:fld>
            <a:endParaRPr lang="en-US"/>
          </a:p>
        </p:txBody>
      </p:sp>
    </p:spTree>
    <p:extLst>
      <p:ext uri="{BB962C8B-B14F-4D97-AF65-F5344CB8AC3E}">
        <p14:creationId xmlns:p14="http://schemas.microsoft.com/office/powerpoint/2010/main" val="136615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C01145-04CF-4BF9-BB35-A810EBF78BAD}"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01145-04CF-4BF9-BB35-A810EBF78BAD}"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8C01145-04CF-4BF9-BB35-A810EBF78BAD}"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B2812-B5B5-4819-9A26-29B96E225901}"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C01145-04CF-4BF9-BB35-A810EBF78BAD}"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B2812-B5B5-4819-9A26-29B96E225901}"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01145-04CF-4BF9-BB35-A810EBF78BAD}"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8C01145-04CF-4BF9-BB35-A810EBF78BAD}"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B2812-B5B5-4819-9A26-29B96E225901}"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C01145-04CF-4BF9-BB35-A810EBF78BAD}"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C01145-04CF-4BF9-BB35-A810EBF78BAD}"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8C01145-04CF-4BF9-BB35-A810EBF78BAD}"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B2812-B5B5-4819-9A26-29B96E2259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8C01145-04CF-4BF9-BB35-A810EBF78BAD}"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B2812-B5B5-4819-9A26-29B96E225901}"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01145-04CF-4BF9-BB35-A810EBF78BAD}"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B2812-B5B5-4819-9A26-29B96E225901}"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8C01145-04CF-4BF9-BB35-A810EBF78BAD}" type="datetimeFigureOut">
              <a:rPr lang="en-US" smtClean="0"/>
              <a:t>6/16/2015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EBB2812-B5B5-4819-9A26-29B96E225901}"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dictionary.reference.com/browse/cultivated" TargetMode="External"/><Relationship Id="rId3" Type="http://schemas.openxmlformats.org/officeDocument/2006/relationships/hyperlink" Target="http://dictionary.reference.com/browse/compassionate" TargetMode="External"/><Relationship Id="rId7" Type="http://schemas.openxmlformats.org/officeDocument/2006/relationships/hyperlink" Target="http://dictionary.reference.com/browse/manageable" TargetMode="External"/><Relationship Id="rId2" Type="http://schemas.openxmlformats.org/officeDocument/2006/relationships/hyperlink" Target="http://dictionary.reference.com/browse/imperceptible" TargetMode="External"/><Relationship Id="rId1" Type="http://schemas.openxmlformats.org/officeDocument/2006/relationships/slideLayout" Target="../slideLayouts/slideLayout2.xml"/><Relationship Id="rId6" Type="http://schemas.openxmlformats.org/officeDocument/2006/relationships/hyperlink" Target="http://dictionary.reference.com/browse/considerate" TargetMode="External"/><Relationship Id="rId5" Type="http://schemas.openxmlformats.org/officeDocument/2006/relationships/hyperlink" Target="http://dictionary.reference.com/browse/sympathetic" TargetMode="External"/><Relationship Id="rId4" Type="http://schemas.openxmlformats.org/officeDocument/2006/relationships/hyperlink" Target="http://dictionary.reference.com/browse/aristocrati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1219200"/>
          </a:xfrm>
        </p:spPr>
        <p:txBody>
          <a:bodyPr>
            <a:normAutofit/>
          </a:bodyPr>
          <a:lstStyle/>
          <a:p>
            <a:r>
              <a:rPr lang="en-US" sz="4800" b="1" dirty="0" smtClean="0">
                <a:latin typeface="Algerian" pitchFamily="82" charset="0"/>
              </a:rPr>
              <a:t>THE FRUIT OF THE SPIRIT IS:</a:t>
            </a:r>
            <a:endParaRPr lang="en-US" sz="4800" b="1" dirty="0">
              <a:latin typeface="Algerian" pitchFamily="82" charset="0"/>
            </a:endParaRPr>
          </a:p>
        </p:txBody>
      </p:sp>
      <p:sp>
        <p:nvSpPr>
          <p:cNvPr id="3" name="Subtitle 2"/>
          <p:cNvSpPr>
            <a:spLocks noGrp="1"/>
          </p:cNvSpPr>
          <p:nvPr>
            <p:ph type="subTitle" idx="1"/>
          </p:nvPr>
        </p:nvSpPr>
        <p:spPr>
          <a:xfrm>
            <a:off x="0" y="1828800"/>
            <a:ext cx="9144000" cy="5029200"/>
          </a:xfrm>
        </p:spPr>
        <p:txBody>
          <a:bodyPr>
            <a:normAutofit/>
          </a:bodyPr>
          <a:lstStyle/>
          <a:p>
            <a:r>
              <a:rPr lang="en-US" sz="4800" b="1" dirty="0" smtClean="0">
                <a:solidFill>
                  <a:schemeClr val="tx1"/>
                </a:solidFill>
                <a:latin typeface="Arial Black" pitchFamily="34" charset="0"/>
              </a:rPr>
              <a:t>(NKJV) </a:t>
            </a:r>
            <a:r>
              <a:rPr lang="en-US" sz="4800" b="1" u="sng" dirty="0" smtClean="0">
                <a:solidFill>
                  <a:srgbClr val="FFFF00"/>
                </a:solidFill>
                <a:latin typeface="Arial Black" pitchFamily="34" charset="0"/>
              </a:rPr>
              <a:t>GENTLENESS </a:t>
            </a:r>
            <a:r>
              <a:rPr lang="en-US" sz="4800" b="1" dirty="0" smtClean="0">
                <a:latin typeface="Arial Black" pitchFamily="34" charset="0"/>
              </a:rPr>
              <a:t>OR </a:t>
            </a:r>
          </a:p>
          <a:p>
            <a:r>
              <a:rPr lang="en-US" sz="4800" b="1" dirty="0" smtClean="0">
                <a:solidFill>
                  <a:schemeClr val="tx1"/>
                </a:solidFill>
                <a:latin typeface="Arial Black" pitchFamily="34" charset="0"/>
              </a:rPr>
              <a:t>(NIV) </a:t>
            </a:r>
            <a:r>
              <a:rPr lang="en-US" sz="4800" b="1" u="sng" dirty="0" smtClean="0">
                <a:solidFill>
                  <a:srgbClr val="FF0000"/>
                </a:solidFill>
                <a:latin typeface="Arial Black" pitchFamily="34" charset="0"/>
              </a:rPr>
              <a:t>KINDNESS</a:t>
            </a:r>
            <a:r>
              <a:rPr lang="en-US" sz="4800" b="1" dirty="0" smtClean="0">
                <a:latin typeface="Arial Black" pitchFamily="34" charset="0"/>
              </a:rPr>
              <a:t> OR </a:t>
            </a:r>
          </a:p>
          <a:p>
            <a:r>
              <a:rPr lang="en-US" sz="4800" b="1" dirty="0" smtClean="0">
                <a:solidFill>
                  <a:schemeClr val="tx1"/>
                </a:solidFill>
                <a:latin typeface="Arial Black" pitchFamily="34" charset="0"/>
              </a:rPr>
              <a:t>(KJV)</a:t>
            </a:r>
            <a:r>
              <a:rPr lang="en-US" sz="4800" b="1" u="sng" dirty="0">
                <a:solidFill>
                  <a:schemeClr val="tx1"/>
                </a:solidFill>
                <a:latin typeface="Arial Black" pitchFamily="34" charset="0"/>
              </a:rPr>
              <a:t> </a:t>
            </a:r>
            <a:r>
              <a:rPr lang="en-US" sz="4800" b="1" u="sng" dirty="0" smtClean="0">
                <a:solidFill>
                  <a:schemeClr val="bg1"/>
                </a:solidFill>
                <a:latin typeface="Arial Black" pitchFamily="34" charset="0"/>
              </a:rPr>
              <a:t>MEEKNESS</a:t>
            </a:r>
            <a:r>
              <a:rPr lang="en-US" sz="4800" b="1" dirty="0" smtClean="0">
                <a:solidFill>
                  <a:schemeClr val="bg1"/>
                </a:solidFill>
                <a:latin typeface="Arial Black" pitchFamily="34" charset="0"/>
              </a:rPr>
              <a:t> </a:t>
            </a:r>
            <a:r>
              <a:rPr lang="en-US" sz="4800" b="1" dirty="0" smtClean="0">
                <a:latin typeface="Arial Black" pitchFamily="34" charset="0"/>
              </a:rPr>
              <a:t>OR</a:t>
            </a:r>
          </a:p>
          <a:p>
            <a:pPr algn="l"/>
            <a:r>
              <a:rPr lang="en-US" sz="4000" b="1" dirty="0" smtClean="0">
                <a:solidFill>
                  <a:schemeClr val="tx1"/>
                </a:solidFill>
                <a:latin typeface="Arial Black" pitchFamily="34" charset="0"/>
              </a:rPr>
              <a:t>(LOUIS SECOND) </a:t>
            </a:r>
            <a:r>
              <a:rPr lang="en-US" sz="4800" b="1" u="sng" dirty="0" smtClean="0">
                <a:solidFill>
                  <a:srgbClr val="CC6600"/>
                </a:solidFill>
                <a:latin typeface="Arial Black" pitchFamily="34" charset="0"/>
              </a:rPr>
              <a:t>LA BONTE</a:t>
            </a:r>
            <a:endParaRPr lang="en-US" sz="4800" b="1" u="sng" dirty="0">
              <a:solidFill>
                <a:srgbClr val="CC6600"/>
              </a:solidFill>
              <a:latin typeface="Arial Black" pitchFamily="34" charset="0"/>
            </a:endParaRPr>
          </a:p>
        </p:txBody>
      </p:sp>
    </p:spTree>
    <p:extLst>
      <p:ext uri="{BB962C8B-B14F-4D97-AF65-F5344CB8AC3E}">
        <p14:creationId xmlns:p14="http://schemas.microsoft.com/office/powerpoint/2010/main" val="22949107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FF0000"/>
                </a:solidFill>
                <a:latin typeface="Algerian" pitchFamily="82" charset="0"/>
              </a:rPr>
              <a:t> 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lstStyle/>
          <a:p>
            <a:r>
              <a:rPr lang="en-US" b="1" u="sng" dirty="0" smtClean="0">
                <a:latin typeface="Arial Black" pitchFamily="34" charset="0"/>
              </a:rPr>
              <a:t>2 Timothy 2:25</a:t>
            </a:r>
          </a:p>
          <a:p>
            <a:pPr marL="0" indent="0">
              <a:buNone/>
            </a:pPr>
            <a:r>
              <a:rPr lang="en-US" sz="3200" b="1" baseline="30000" dirty="0" smtClean="0">
                <a:latin typeface="Arial Black" pitchFamily="34" charset="0"/>
              </a:rPr>
              <a:t>25 </a:t>
            </a:r>
            <a:r>
              <a:rPr lang="en-US" sz="3200" b="1" dirty="0" smtClean="0">
                <a:latin typeface="Arial Black" pitchFamily="34" charset="0"/>
              </a:rPr>
              <a:t>Opponents must be gently instructed, in the hope that God will grant them repentance leading them to a knowledge of the truth,</a:t>
            </a:r>
            <a:endParaRPr lang="en-US" sz="3200" b="1" dirty="0">
              <a:latin typeface="Arial Black" pitchFamily="34" charset="0"/>
            </a:endParaRPr>
          </a:p>
        </p:txBody>
      </p:sp>
      <p:sp>
        <p:nvSpPr>
          <p:cNvPr id="4" name="Content Placeholder 3"/>
          <p:cNvSpPr>
            <a:spLocks noGrp="1"/>
          </p:cNvSpPr>
          <p:nvPr>
            <p:ph sz="quarter" idx="14"/>
          </p:nvPr>
        </p:nvSpPr>
        <p:spPr>
          <a:xfrm>
            <a:off x="4648200" y="1600200"/>
            <a:ext cx="4495800" cy="5257800"/>
          </a:xfrm>
        </p:spPr>
        <p:txBody>
          <a:bodyPr>
            <a:normAutofit/>
          </a:bodyPr>
          <a:lstStyle/>
          <a:p>
            <a:r>
              <a:rPr lang="fr-FR" sz="2800" b="1" u="sng" dirty="0" smtClean="0">
                <a:solidFill>
                  <a:srgbClr val="7030A0"/>
                </a:solidFill>
                <a:latin typeface="Arial Black" pitchFamily="34" charset="0"/>
              </a:rPr>
              <a:t>2 Timothée 2:25 </a:t>
            </a:r>
          </a:p>
          <a:p>
            <a:r>
              <a:rPr lang="fr-FR" sz="2800" b="1" dirty="0" smtClean="0">
                <a:solidFill>
                  <a:srgbClr val="FF0000"/>
                </a:solidFill>
                <a:latin typeface="Arial Black" pitchFamily="34" charset="0"/>
              </a:rPr>
              <a:t>il doit redresser avec douceur les adversaires, dans l'espérance que Dieu leur donnera la repentance pour arriver à la connaissance de la vérité,</a:t>
            </a:r>
          </a:p>
        </p:txBody>
      </p:sp>
    </p:spTree>
    <p:extLst>
      <p:ext uri="{BB962C8B-B14F-4D97-AF65-F5344CB8AC3E}">
        <p14:creationId xmlns:p14="http://schemas.microsoft.com/office/powerpoint/2010/main" val="254044614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FF0000"/>
                </a:solidFill>
                <a:latin typeface="Algerian" pitchFamily="82" charset="0"/>
              </a:rPr>
              <a:t> 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a:bodyPr>
          <a:lstStyle/>
          <a:p>
            <a:r>
              <a:rPr lang="en-US" sz="2800" b="1" dirty="0" smtClean="0">
                <a:latin typeface="Arial Black" pitchFamily="34" charset="0"/>
              </a:rPr>
              <a:t>1 Peter 3:15</a:t>
            </a:r>
          </a:p>
          <a:p>
            <a:pPr marL="0" indent="0">
              <a:buNone/>
            </a:pPr>
            <a:r>
              <a:rPr lang="en-US" sz="2800" b="1" dirty="0" smtClean="0">
                <a:latin typeface="Arial Black" pitchFamily="34" charset="0"/>
              </a:rPr>
              <a:t>But in your hearts revere Christ as Lord. Always be prepared to give an answer to everyone who asks you to give the reason for the hope that you have. But do this with gentleness and respect,</a:t>
            </a:r>
            <a:endParaRPr lang="en-US" sz="2800" b="1" dirty="0">
              <a:latin typeface="Arial Black" pitchFamily="34" charset="0"/>
            </a:endParaRPr>
          </a:p>
        </p:txBody>
      </p:sp>
      <p:sp>
        <p:nvSpPr>
          <p:cNvPr id="4" name="Content Placeholder 3"/>
          <p:cNvSpPr>
            <a:spLocks noGrp="1"/>
          </p:cNvSpPr>
          <p:nvPr>
            <p:ph sz="quarter" idx="14"/>
          </p:nvPr>
        </p:nvSpPr>
        <p:spPr>
          <a:xfrm>
            <a:off x="4648200" y="1600200"/>
            <a:ext cx="4495800" cy="5257800"/>
          </a:xfrm>
        </p:spPr>
        <p:txBody>
          <a:bodyPr>
            <a:normAutofit/>
          </a:bodyPr>
          <a:lstStyle/>
          <a:p>
            <a:r>
              <a:rPr lang="fr-FR" sz="2800" b="1" dirty="0" smtClean="0">
                <a:latin typeface="Arial Black" pitchFamily="34" charset="0"/>
              </a:rPr>
              <a:t>1 Pierre 3:15</a:t>
            </a:r>
          </a:p>
          <a:p>
            <a:pPr marL="0" indent="0">
              <a:buNone/>
            </a:pPr>
            <a:r>
              <a:rPr lang="fr-FR" sz="2800" b="1" dirty="0" smtClean="0">
                <a:solidFill>
                  <a:srgbClr val="FF0000"/>
                </a:solidFill>
                <a:latin typeface="Arial Black" pitchFamily="34" charset="0"/>
              </a:rPr>
              <a:t>Mais sanctifiez dans vos </a:t>
            </a:r>
            <a:r>
              <a:rPr lang="fr-FR" sz="2800" b="1" dirty="0" err="1" smtClean="0">
                <a:solidFill>
                  <a:srgbClr val="FF0000"/>
                </a:solidFill>
                <a:latin typeface="Arial Black" pitchFamily="34" charset="0"/>
              </a:rPr>
              <a:t>coeurs</a:t>
            </a:r>
            <a:r>
              <a:rPr lang="fr-FR" sz="2800" b="1" dirty="0" smtClean="0">
                <a:solidFill>
                  <a:srgbClr val="FF0000"/>
                </a:solidFill>
                <a:latin typeface="Arial Black" pitchFamily="34" charset="0"/>
              </a:rPr>
              <a:t> Christ le Seigneur, étant toujours prêts à vous défendre, avec douceur et respect, devant quiconque vous demande raison de l'espérance qui est en vous</a:t>
            </a:r>
            <a:r>
              <a:rPr lang="fr-FR" sz="2800" b="1" dirty="0" smtClean="0">
                <a:latin typeface="Arial Black" pitchFamily="34" charset="0"/>
              </a:rPr>
              <a:t>,</a:t>
            </a:r>
          </a:p>
        </p:txBody>
      </p:sp>
    </p:spTree>
    <p:extLst>
      <p:ext uri="{BB962C8B-B14F-4D97-AF65-F5344CB8AC3E}">
        <p14:creationId xmlns:p14="http://schemas.microsoft.com/office/powerpoint/2010/main" val="304312378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lstStyle/>
          <a:p>
            <a:r>
              <a:rPr lang="en-US" b="1" dirty="0" smtClean="0"/>
              <a:t>1 Peter 3:16</a:t>
            </a:r>
          </a:p>
          <a:p>
            <a:pPr marL="0" indent="0">
              <a:buNone/>
            </a:pPr>
            <a:r>
              <a:rPr lang="en-US" sz="3200" b="1" dirty="0" smtClean="0">
                <a:latin typeface="Arial Black" pitchFamily="34" charset="0"/>
              </a:rPr>
              <a:t>keeping a clear conscience, so that those who speak maliciously against your good behavior in Christ may be ashamed of their slander.</a:t>
            </a:r>
          </a:p>
        </p:txBody>
      </p:sp>
      <p:sp>
        <p:nvSpPr>
          <p:cNvPr id="4" name="Content Placeholder 3"/>
          <p:cNvSpPr>
            <a:spLocks noGrp="1"/>
          </p:cNvSpPr>
          <p:nvPr>
            <p:ph sz="quarter" idx="14"/>
          </p:nvPr>
        </p:nvSpPr>
        <p:spPr>
          <a:xfrm>
            <a:off x="4648200" y="1600200"/>
            <a:ext cx="4495800" cy="5257800"/>
          </a:xfrm>
        </p:spPr>
        <p:txBody>
          <a:bodyPr>
            <a:normAutofit/>
          </a:bodyPr>
          <a:lstStyle/>
          <a:p>
            <a:r>
              <a:rPr lang="fr-FR" sz="2800" b="1" u="sng" dirty="0" smtClean="0">
                <a:solidFill>
                  <a:srgbClr val="FF0000"/>
                </a:solidFill>
                <a:latin typeface="Arial Black" pitchFamily="34" charset="0"/>
              </a:rPr>
              <a:t>1 Pierre 3:16</a:t>
            </a:r>
          </a:p>
          <a:p>
            <a:pPr marL="0" indent="0">
              <a:buNone/>
            </a:pPr>
            <a:r>
              <a:rPr lang="fr-FR" sz="2800" b="1" dirty="0" smtClean="0">
                <a:solidFill>
                  <a:srgbClr val="FFC000"/>
                </a:solidFill>
                <a:latin typeface="Arial Black" pitchFamily="34" charset="0"/>
              </a:rPr>
              <a:t>et ayant une bonne conscience, afin que, là même où ils vous calomnient comme si vous étiez des malfaiteurs, ceux qui décrient votre bonne conduite en Christ soient couverts de confusion</a:t>
            </a:r>
          </a:p>
        </p:txBody>
      </p:sp>
    </p:spTree>
    <p:extLst>
      <p:ext uri="{BB962C8B-B14F-4D97-AF65-F5344CB8AC3E}">
        <p14:creationId xmlns:p14="http://schemas.microsoft.com/office/powerpoint/2010/main" val="3014933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rgbClr val="FFFF00"/>
                </a:solidFill>
                <a:latin typeface="Algerian" pitchFamily="82" charset="0"/>
              </a:rPr>
              <a:t>GENTLENESS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chemeClr val="bg1"/>
                </a:solidFill>
                <a:latin typeface="Algerian" pitchFamily="82" charset="0"/>
              </a:rPr>
              <a:t>KINDNESS </a:t>
            </a:r>
            <a:r>
              <a:rPr lang="en-US" sz="2400" b="1" dirty="0">
                <a:solidFill>
                  <a:srgbClr val="FF0000"/>
                </a:solidFill>
                <a:latin typeface="Algerian" pitchFamily="82" charset="0"/>
              </a:rPr>
              <a:t>OR </a:t>
            </a:r>
            <a:r>
              <a:rPr lang="en-US" sz="2400" b="1" dirty="0">
                <a:solidFill>
                  <a:srgbClr val="FFFF00"/>
                </a:solidFill>
                <a:latin typeface="Algerian" pitchFamily="82" charset="0"/>
              </a:rPr>
              <a:t>MEEKNESS </a:t>
            </a:r>
            <a:r>
              <a:rPr lang="en-US" sz="2400" b="1" dirty="0">
                <a:solidFill>
                  <a:srgbClr val="FF0000"/>
                </a:solidFill>
                <a:latin typeface="Algerian" pitchFamily="82" charset="0"/>
              </a:rPr>
              <a:t>OR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a:bodyPr>
          <a:lstStyle/>
          <a:p>
            <a:r>
              <a:rPr lang="en-US" b="1" dirty="0" smtClean="0"/>
              <a:t>Ecclesiastes 10:4</a:t>
            </a:r>
          </a:p>
          <a:p>
            <a:pPr marL="0" indent="0">
              <a:buNone/>
            </a:pPr>
            <a:r>
              <a:rPr lang="en-US" b="1" dirty="0" smtClean="0"/>
              <a:t>If a ruler’s anger rises against you,</a:t>
            </a:r>
            <a:r>
              <a:rPr lang="en-US" b="1" dirty="0"/>
              <a:t> </a:t>
            </a:r>
            <a:r>
              <a:rPr lang="en-US" b="1" dirty="0" smtClean="0"/>
              <a:t>do not leave your post; calmness can lay great offenses to rest</a:t>
            </a:r>
          </a:p>
          <a:p>
            <a:r>
              <a:rPr lang="en-US" b="1" u="sng" dirty="0" smtClean="0">
                <a:solidFill>
                  <a:srgbClr val="FF0000"/>
                </a:solidFill>
                <a:latin typeface="Algerian" pitchFamily="82" charset="0"/>
              </a:rPr>
              <a:t>FRENCH: </a:t>
            </a:r>
            <a:r>
              <a:rPr lang="fr-FR" b="1" dirty="0" smtClean="0"/>
              <a:t>Ecclésiaste 10:4</a:t>
            </a:r>
          </a:p>
          <a:p>
            <a:pPr marL="0" indent="0">
              <a:buNone/>
            </a:pPr>
            <a:r>
              <a:rPr lang="fr-FR" b="1" dirty="0" smtClean="0">
                <a:solidFill>
                  <a:srgbClr val="00B0F0"/>
                </a:solidFill>
                <a:latin typeface="Arial Black" pitchFamily="34" charset="0"/>
              </a:rPr>
              <a:t>Si l'esprit de celui qui domine s'élève contre toi, ne quitte point ta place; car le calme prévient de grands péchés.</a:t>
            </a:r>
          </a:p>
        </p:txBody>
      </p:sp>
      <p:pic>
        <p:nvPicPr>
          <p:cNvPr id="5122"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4953000" y="1676400"/>
            <a:ext cx="41910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495800"/>
            <a:ext cx="419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921328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lnSpcReduction="10000"/>
          </a:bodyPr>
          <a:lstStyle/>
          <a:p>
            <a:r>
              <a:rPr lang="en-US" b="1" dirty="0" smtClean="0">
                <a:latin typeface="Arial Black" pitchFamily="34" charset="0"/>
              </a:rPr>
              <a:t>Proverbs 15:1</a:t>
            </a:r>
          </a:p>
          <a:p>
            <a:r>
              <a:rPr lang="en-US" b="1" dirty="0" smtClean="0">
                <a:latin typeface="Arial Black" pitchFamily="34" charset="0"/>
              </a:rPr>
              <a:t>A gentle answer turns away wrath, but a harsh word stirs up anger. </a:t>
            </a:r>
            <a:endParaRPr lang="en-US" b="1" dirty="0">
              <a:latin typeface="Arial Black" pitchFamily="34" charset="0"/>
            </a:endParaRPr>
          </a:p>
          <a:p>
            <a:r>
              <a:rPr lang="en-US" b="1" dirty="0" smtClean="0">
                <a:latin typeface="Arial Black" pitchFamily="34" charset="0"/>
              </a:rPr>
              <a:t>4 The soothing tongue is a tree of life, but a perverse tongue crushes the spirit.</a:t>
            </a:r>
          </a:p>
          <a:p>
            <a:pPr marL="0" indent="0">
              <a:buNone/>
            </a:pPr>
            <a:r>
              <a:rPr lang="en-US" sz="3600" b="1" u="sng" dirty="0" smtClean="0">
                <a:solidFill>
                  <a:srgbClr val="FFC000"/>
                </a:solidFill>
                <a:latin typeface="Algerian" pitchFamily="82" charset="0"/>
              </a:rPr>
              <a:t>THEREFORE</a:t>
            </a:r>
          </a:p>
          <a:p>
            <a:r>
              <a:rPr lang="en-US" sz="3600" b="1" u="sng" dirty="0" smtClean="0">
                <a:solidFill>
                  <a:srgbClr val="FFC000"/>
                </a:solidFill>
                <a:latin typeface="Algerian" pitchFamily="82" charset="0"/>
              </a:rPr>
              <a:t>BE KIND to yourself  and TO EACH OTHER.</a:t>
            </a:r>
          </a:p>
        </p:txBody>
      </p:sp>
      <p:sp>
        <p:nvSpPr>
          <p:cNvPr id="4" name="Content Placeholder 3"/>
          <p:cNvSpPr>
            <a:spLocks noGrp="1"/>
          </p:cNvSpPr>
          <p:nvPr>
            <p:ph sz="quarter" idx="14"/>
          </p:nvPr>
        </p:nvSpPr>
        <p:spPr>
          <a:xfrm>
            <a:off x="4648200" y="1600200"/>
            <a:ext cx="4495800" cy="5257800"/>
          </a:xfrm>
        </p:spPr>
        <p:txBody>
          <a:bodyPr/>
          <a:lstStyle/>
          <a:p>
            <a:r>
              <a:rPr lang="fr-FR" b="1" dirty="0" smtClean="0"/>
              <a:t>Proverbes 15:1</a:t>
            </a:r>
          </a:p>
          <a:p>
            <a:pPr marL="0" indent="0">
              <a:buNone/>
            </a:pPr>
            <a:r>
              <a:rPr lang="fr-FR" b="1" dirty="0" smtClean="0">
                <a:solidFill>
                  <a:srgbClr val="FF0000"/>
                </a:solidFill>
                <a:latin typeface="Arial Black" pitchFamily="34" charset="0"/>
              </a:rPr>
              <a:t>Une réponse douce calme la fureur, Mais une parole dure excite la colère.</a:t>
            </a:r>
            <a:r>
              <a:rPr lang="fr-FR" baseline="30000" dirty="0" smtClean="0"/>
              <a:t> </a:t>
            </a:r>
          </a:p>
          <a:p>
            <a:pPr marL="0" indent="0">
              <a:buNone/>
            </a:pPr>
            <a:r>
              <a:rPr lang="fr-FR" b="1" baseline="30000" dirty="0" smtClean="0">
                <a:solidFill>
                  <a:srgbClr val="FF0000"/>
                </a:solidFill>
                <a:latin typeface="Arial Black" pitchFamily="34" charset="0"/>
              </a:rPr>
              <a:t>4 </a:t>
            </a:r>
            <a:r>
              <a:rPr lang="fr-FR" b="1" dirty="0" smtClean="0">
                <a:solidFill>
                  <a:srgbClr val="FF0000"/>
                </a:solidFill>
                <a:latin typeface="Arial Black" pitchFamily="34" charset="0"/>
              </a:rPr>
              <a:t>La langue douce est un arbre de vie, Mais la langue perverse brise l'âme.</a:t>
            </a:r>
          </a:p>
        </p:txBody>
      </p:sp>
      <p:pic>
        <p:nvPicPr>
          <p:cNvPr id="1026" name="Picture 2" descr="C:\Users\2012\AppData\Local\Microsoft\Windows\Temporary Internet Files\Content.IE5\SCF7M212\MC9001863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5029061"/>
            <a:ext cx="2819400" cy="181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005869"/>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067800" cy="5257800"/>
          </a:xfrm>
        </p:spPr>
        <p:txBody>
          <a:bodyPr>
            <a:normAutofit/>
          </a:bodyPr>
          <a:lstStyle/>
          <a:p>
            <a:r>
              <a:rPr lang="en-US" dirty="0" smtClean="0"/>
              <a:t>WHAT IS GENTLENESS?</a:t>
            </a:r>
          </a:p>
          <a:p>
            <a:r>
              <a:rPr lang="en-US" sz="3600" b="1" i="1" dirty="0">
                <a:solidFill>
                  <a:srgbClr val="C00000"/>
                </a:solidFill>
              </a:rPr>
              <a:t>Gentleness</a:t>
            </a:r>
            <a:r>
              <a:rPr lang="en-US" sz="3600" b="1" dirty="0">
                <a:solidFill>
                  <a:srgbClr val="C00000"/>
                </a:solidFill>
              </a:rPr>
              <a:t> is the character that will show calmness, personal care, tenderness and the Love of </a:t>
            </a:r>
            <a:r>
              <a:rPr lang="en-US" sz="3600" b="1" dirty="0" smtClean="0">
                <a:solidFill>
                  <a:srgbClr val="C00000"/>
                </a:solidFill>
              </a:rPr>
              <a:t>Christ </a:t>
            </a:r>
            <a:r>
              <a:rPr lang="en-US" sz="3600" b="1" dirty="0">
                <a:solidFill>
                  <a:srgbClr val="C00000"/>
                </a:solidFill>
              </a:rPr>
              <a:t>in meeting the needs of </a:t>
            </a:r>
            <a:r>
              <a:rPr lang="en-US" sz="3600" b="1" dirty="0" smtClean="0">
                <a:solidFill>
                  <a:srgbClr val="C00000"/>
                </a:solidFill>
              </a:rPr>
              <a:t>others.</a:t>
            </a:r>
          </a:p>
          <a:p>
            <a:r>
              <a:rPr lang="en-US" sz="3600" b="1" dirty="0" smtClean="0"/>
              <a:t>Synonyms: </a:t>
            </a:r>
            <a:r>
              <a:rPr lang="en-US" sz="3600" b="1" dirty="0" smtClean="0">
                <a:hlinkClick r:id="rId2"/>
              </a:rPr>
              <a:t>C</a:t>
            </a:r>
            <a:r>
              <a:rPr lang="en-US" sz="3600" b="1" dirty="0" smtClean="0">
                <a:hlinkClick r:id="rId3"/>
              </a:rPr>
              <a:t>ompassionate</a:t>
            </a:r>
            <a:r>
              <a:rPr lang="en-US" sz="3600" b="1" dirty="0" smtClean="0"/>
              <a:t>, </a:t>
            </a:r>
            <a:r>
              <a:rPr lang="en-US" sz="3600" b="1" dirty="0" smtClean="0">
                <a:hlinkClick r:id="rId2"/>
              </a:rPr>
              <a:t>imperceptible</a:t>
            </a:r>
            <a:r>
              <a:rPr lang="en-US" sz="3600" b="1" dirty="0" smtClean="0"/>
              <a:t>, </a:t>
            </a:r>
            <a:r>
              <a:rPr lang="en-US" sz="3600" b="1" dirty="0" smtClean="0">
                <a:hlinkClick r:id="rId4"/>
              </a:rPr>
              <a:t>aristocratic</a:t>
            </a:r>
            <a:r>
              <a:rPr lang="en-US" sz="3600" b="1" dirty="0" smtClean="0"/>
              <a:t>, </a:t>
            </a:r>
            <a:r>
              <a:rPr lang="en-US" sz="3600" b="1" dirty="0" smtClean="0">
                <a:hlinkClick r:id="rId5"/>
              </a:rPr>
              <a:t>sympathetic</a:t>
            </a:r>
            <a:r>
              <a:rPr lang="en-US" sz="3600" b="1" dirty="0" smtClean="0"/>
              <a:t>, </a:t>
            </a:r>
            <a:r>
              <a:rPr lang="en-US" sz="3600" b="1" dirty="0" smtClean="0">
                <a:hlinkClick r:id="rId6"/>
              </a:rPr>
              <a:t>considerate</a:t>
            </a:r>
            <a:r>
              <a:rPr lang="en-US" sz="3600" b="1" dirty="0" smtClean="0"/>
              <a:t>, </a:t>
            </a:r>
            <a:r>
              <a:rPr lang="en-US" sz="3600" b="1" dirty="0" smtClean="0">
                <a:hlinkClick r:id="rId7"/>
              </a:rPr>
              <a:t>manageable</a:t>
            </a:r>
            <a:r>
              <a:rPr lang="en-US" sz="3600" b="1" dirty="0" smtClean="0"/>
              <a:t>, </a:t>
            </a:r>
            <a:r>
              <a:rPr lang="en-US" sz="3600" b="1" dirty="0" smtClean="0">
                <a:hlinkClick r:id="rId8"/>
              </a:rPr>
              <a:t>cultivated</a:t>
            </a:r>
            <a:endParaRPr lang="en-US" sz="3600" b="1" dirty="0" smtClean="0"/>
          </a:p>
        </p:txBody>
      </p:sp>
      <p:sp>
        <p:nvSpPr>
          <p:cNvPr id="2" name="Title 1"/>
          <p:cNvSpPr>
            <a:spLocks noGrp="1"/>
          </p:cNvSpPr>
          <p:nvPr>
            <p:ph type="title"/>
          </p:nvPr>
        </p:nvSpPr>
        <p:spPr>
          <a:xfrm>
            <a:off x="0" y="274638"/>
            <a:ext cx="9144000" cy="1143000"/>
          </a:xfrm>
        </p:spPr>
        <p:txBody>
          <a:bodyPr>
            <a:normAutofit fontScale="90000"/>
          </a:bodyPr>
          <a:lstStyle/>
          <a:p>
            <a:r>
              <a:rPr lang="en-US" sz="4800" b="1" dirty="0">
                <a:solidFill>
                  <a:prstClr val="black"/>
                </a:solidFill>
                <a:latin typeface="Algerian" pitchFamily="82" charset="0"/>
              </a:rPr>
              <a:t>THE FRUIT OF THE SPIRIT IS</a:t>
            </a:r>
            <a:r>
              <a:rPr lang="en-US" sz="4800" b="1" dirty="0" smtClean="0">
                <a:solidFill>
                  <a:prstClr val="black"/>
                </a:solidFill>
                <a:latin typeface="Algerian" pitchFamily="82" charset="0"/>
              </a:rPr>
              <a:t>: </a:t>
            </a:r>
            <a:r>
              <a:rPr lang="en-US" sz="2700" b="1" dirty="0" smtClean="0">
                <a:solidFill>
                  <a:schemeClr val="bg1"/>
                </a:solidFill>
                <a:latin typeface="Algerian" pitchFamily="82" charset="0"/>
              </a:rPr>
              <a:t>GENTLENESS </a:t>
            </a:r>
            <a:r>
              <a:rPr lang="en-US" sz="2700" b="1" dirty="0" smtClean="0">
                <a:solidFill>
                  <a:srgbClr val="FF0000"/>
                </a:solidFill>
                <a:latin typeface="Algerian" pitchFamily="82" charset="0"/>
              </a:rPr>
              <a:t>OR</a:t>
            </a:r>
            <a:r>
              <a:rPr lang="en-US" sz="2700" b="1" dirty="0" smtClean="0">
                <a:solidFill>
                  <a:srgbClr val="00B0F0"/>
                </a:solidFill>
                <a:latin typeface="Algerian" pitchFamily="82" charset="0"/>
              </a:rPr>
              <a:t> </a:t>
            </a:r>
            <a:r>
              <a:rPr lang="en-US" sz="2700" b="1" dirty="0" smtClean="0">
                <a:solidFill>
                  <a:srgbClr val="7030A0"/>
                </a:solidFill>
                <a:latin typeface="Algerian" pitchFamily="82" charset="0"/>
              </a:rPr>
              <a:t>KINDNESS</a:t>
            </a:r>
            <a:r>
              <a:rPr lang="en-US" sz="2700" b="1" dirty="0" smtClean="0">
                <a:solidFill>
                  <a:srgbClr val="00B0F0"/>
                </a:solidFill>
                <a:latin typeface="Algerian" pitchFamily="82" charset="0"/>
              </a:rPr>
              <a:t> </a:t>
            </a:r>
            <a:r>
              <a:rPr lang="en-US" sz="2700" b="1" dirty="0" smtClean="0">
                <a:solidFill>
                  <a:srgbClr val="FF0000"/>
                </a:solidFill>
                <a:latin typeface="Algerian" pitchFamily="82" charset="0"/>
              </a:rPr>
              <a:t>OR </a:t>
            </a:r>
            <a:r>
              <a:rPr lang="en-US" sz="2700" b="1" dirty="0" smtClean="0">
                <a:solidFill>
                  <a:srgbClr val="FFC000"/>
                </a:solidFill>
                <a:latin typeface="Algerian" pitchFamily="82" charset="0"/>
              </a:rPr>
              <a:t>MEEKNESS </a:t>
            </a:r>
            <a:r>
              <a:rPr lang="en-US" sz="2700" b="1" dirty="0" smtClean="0">
                <a:solidFill>
                  <a:srgbClr val="FF0000"/>
                </a:solidFill>
                <a:latin typeface="Algerian" pitchFamily="82" charset="0"/>
              </a:rPr>
              <a:t>OR</a:t>
            </a:r>
            <a:r>
              <a:rPr lang="en-US" sz="2700" b="1" dirty="0" smtClean="0">
                <a:solidFill>
                  <a:schemeClr val="accent1">
                    <a:lumMod val="75000"/>
                  </a:schemeClr>
                </a:solidFill>
                <a:latin typeface="Algerian" pitchFamily="82" charset="0"/>
              </a:rPr>
              <a:t> </a:t>
            </a:r>
            <a:r>
              <a:rPr lang="en-US" sz="2700" b="1" dirty="0" smtClean="0">
                <a:solidFill>
                  <a:schemeClr val="bg1"/>
                </a:solidFill>
                <a:latin typeface="Algerian" pitchFamily="82" charset="0"/>
              </a:rPr>
              <a:t>LA BONTE</a:t>
            </a:r>
            <a:endParaRPr lang="en-US" sz="2700" dirty="0">
              <a:solidFill>
                <a:schemeClr val="bg1"/>
              </a:solidFill>
            </a:endParaRPr>
          </a:p>
        </p:txBody>
      </p:sp>
    </p:spTree>
    <p:extLst>
      <p:ext uri="{BB962C8B-B14F-4D97-AF65-F5344CB8AC3E}">
        <p14:creationId xmlns:p14="http://schemas.microsoft.com/office/powerpoint/2010/main" val="82597988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dirty="0" smtClean="0"/>
              <a:t>WHAT IS GENTLENESS?</a:t>
            </a:r>
          </a:p>
          <a:p>
            <a:pPr lvl="0"/>
            <a:r>
              <a:rPr lang="en-US" sz="2400" b="1" dirty="0">
                <a:solidFill>
                  <a:srgbClr val="FFC000"/>
                </a:solidFill>
                <a:latin typeface="Aharoni" pitchFamily="2" charset="-79"/>
                <a:cs typeface="Aharoni" pitchFamily="2" charset="-79"/>
              </a:rPr>
              <a:t>Gentleness is a strong hand with a soft touch. It is a tender, compassionate approach toward others' weaknesses and limitations. A gentle person still speaks truth, sometimes even painful truth, but in doing so guards his tone so the truth can be well received ( BY GARY THOMAS)</a:t>
            </a:r>
          </a:p>
          <a:p>
            <a:endParaRPr lang="en-US" dirty="0"/>
          </a:p>
        </p:txBody>
      </p:sp>
      <p:sp>
        <p:nvSpPr>
          <p:cNvPr id="2" name="Title 1"/>
          <p:cNvSpPr>
            <a:spLocks noGrp="1"/>
          </p:cNvSpPr>
          <p:nvPr>
            <p:ph type="title"/>
          </p:nvPr>
        </p:nvSpPr>
        <p:spPr>
          <a:xfrm>
            <a:off x="0" y="0"/>
            <a:ext cx="9130145" cy="1447800"/>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 </a:t>
            </a:r>
            <a:r>
              <a:rPr lang="en-US" sz="2400" b="1" dirty="0">
                <a:solidFill>
                  <a:schemeClr val="bg1"/>
                </a:solidFill>
                <a:latin typeface="Algerian" pitchFamily="82" charset="0"/>
              </a:rPr>
              <a:t>LA </a:t>
            </a:r>
            <a:r>
              <a:rPr lang="en-US" sz="2400" b="1" dirty="0" smtClean="0">
                <a:solidFill>
                  <a:schemeClr val="bg1"/>
                </a:solidFill>
                <a:latin typeface="Algerian" pitchFamily="82" charset="0"/>
              </a:rPr>
              <a:t>BONTE.</a:t>
            </a:r>
            <a:endParaRPr lang="en-US"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4191000"/>
            <a:ext cx="47625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300538"/>
            <a:ext cx="4114800"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773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a:t>
            </a:r>
            <a:r>
              <a:rPr lang="en-US" sz="2400" b="1" dirty="0">
                <a:solidFill>
                  <a:srgbClr val="00B0F0"/>
                </a:solidFill>
                <a:latin typeface="Algerian" pitchFamily="82" charset="0"/>
              </a:rPr>
              <a:t>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a:bodyPr>
          <a:lstStyle/>
          <a:p>
            <a:r>
              <a:rPr lang="en-US" sz="3200" b="1" dirty="0" smtClean="0">
                <a:latin typeface="Arial Black" pitchFamily="34" charset="0"/>
              </a:rPr>
              <a:t>Colossians 3:12</a:t>
            </a:r>
          </a:p>
          <a:p>
            <a:pPr marL="0" indent="0">
              <a:buNone/>
            </a:pPr>
            <a:r>
              <a:rPr lang="en-US" sz="3200" b="1" dirty="0" smtClean="0">
                <a:latin typeface="Arial Black" pitchFamily="34" charset="0"/>
              </a:rPr>
              <a:t>Therefore, as God’s chosen people, holy and dearly loved, clothe yourselves with compassion, kindness, humility, gentleness and patience</a:t>
            </a:r>
          </a:p>
        </p:txBody>
      </p:sp>
      <p:sp>
        <p:nvSpPr>
          <p:cNvPr id="4" name="Content Placeholder 3"/>
          <p:cNvSpPr>
            <a:spLocks noGrp="1"/>
          </p:cNvSpPr>
          <p:nvPr>
            <p:ph sz="quarter" idx="14"/>
          </p:nvPr>
        </p:nvSpPr>
        <p:spPr>
          <a:xfrm>
            <a:off x="4648200" y="1600200"/>
            <a:ext cx="4495800" cy="5257800"/>
          </a:xfrm>
        </p:spPr>
        <p:txBody>
          <a:bodyPr>
            <a:normAutofit/>
          </a:bodyPr>
          <a:lstStyle/>
          <a:p>
            <a:r>
              <a:rPr lang="fr-FR" sz="3200" b="1" dirty="0" smtClean="0">
                <a:solidFill>
                  <a:srgbClr val="00B050"/>
                </a:solidFill>
                <a:latin typeface="Arial Black" pitchFamily="34" charset="0"/>
              </a:rPr>
              <a:t>Colossiens 3:12</a:t>
            </a:r>
          </a:p>
          <a:p>
            <a:pPr marL="0" indent="0">
              <a:buNone/>
            </a:pPr>
            <a:r>
              <a:rPr lang="fr-FR" sz="3200" b="1" dirty="0" smtClean="0">
                <a:solidFill>
                  <a:srgbClr val="00B050"/>
                </a:solidFill>
                <a:latin typeface="Arial Black" pitchFamily="34" charset="0"/>
              </a:rPr>
              <a:t>Ainsi donc, comme des élus de Dieu, saints et bien-aimés, revêtez-vous d'entrailles de miséricorde, de bonté, d'humilité, de douceur, de patience.</a:t>
            </a:r>
          </a:p>
        </p:txBody>
      </p:sp>
    </p:spTree>
    <p:extLst>
      <p:ext uri="{BB962C8B-B14F-4D97-AF65-F5344CB8AC3E}">
        <p14:creationId xmlns:p14="http://schemas.microsoft.com/office/powerpoint/2010/main" val="1158853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pic>
        <p:nvPicPr>
          <p:cNvPr id="614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1676400"/>
            <a:ext cx="43434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5105401" y="4495801"/>
            <a:ext cx="4003964"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905000"/>
            <a:ext cx="4038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49426"/>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a:bodyPr>
          <a:lstStyle/>
          <a:p>
            <a:pPr marL="0" indent="0">
              <a:buNone/>
            </a:pPr>
            <a:r>
              <a:rPr lang="en-US" sz="4000" dirty="0" smtClean="0">
                <a:latin typeface="Arial Black" pitchFamily="34" charset="0"/>
              </a:rPr>
              <a:t>Galatians 5:23</a:t>
            </a:r>
          </a:p>
          <a:p>
            <a:pPr marL="0" indent="0">
              <a:buNone/>
            </a:pPr>
            <a:r>
              <a:rPr lang="en-US" sz="4000" dirty="0" smtClean="0">
                <a:latin typeface="Arial Black" pitchFamily="34" charset="0"/>
              </a:rPr>
              <a:t>gentleness and self-control. Against such things there is no law.</a:t>
            </a:r>
          </a:p>
        </p:txBody>
      </p:sp>
      <p:pic>
        <p:nvPicPr>
          <p:cNvPr id="2050" name="Picture 2"/>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4876800" y="1752600"/>
            <a:ext cx="4267199" cy="510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350676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Autofit/>
          </a:bodyPr>
          <a:lstStyle/>
          <a:p>
            <a:r>
              <a:rPr lang="en-US" sz="2800" b="1" dirty="0" smtClean="0">
                <a:latin typeface="Arial Black" pitchFamily="34" charset="0"/>
              </a:rPr>
              <a:t>Galatians 6:1</a:t>
            </a:r>
          </a:p>
          <a:p>
            <a:r>
              <a:rPr lang="en-US" sz="2800" b="1" dirty="0" smtClean="0">
                <a:latin typeface="Arial Black" pitchFamily="34" charset="0"/>
              </a:rPr>
              <a:t>Doing Good to All</a:t>
            </a:r>
          </a:p>
          <a:p>
            <a:r>
              <a:rPr lang="en-US" sz="2800" b="1" dirty="0" smtClean="0">
                <a:latin typeface="Arial Black" pitchFamily="34" charset="0"/>
              </a:rPr>
              <a:t>6 Brothers and sisters, if someone is caught in a sin, you who live by the Spirit should restore that person gently. But watch yourselves, or you also may be tempted.</a:t>
            </a:r>
          </a:p>
        </p:txBody>
      </p:sp>
      <p:sp>
        <p:nvSpPr>
          <p:cNvPr id="4" name="Content Placeholder 3"/>
          <p:cNvSpPr>
            <a:spLocks noGrp="1"/>
          </p:cNvSpPr>
          <p:nvPr>
            <p:ph sz="quarter" idx="14"/>
          </p:nvPr>
        </p:nvSpPr>
        <p:spPr>
          <a:xfrm>
            <a:off x="4648200" y="1600200"/>
            <a:ext cx="4495800" cy="5257800"/>
          </a:xfrm>
        </p:spPr>
        <p:txBody>
          <a:bodyPr>
            <a:noAutofit/>
          </a:bodyPr>
          <a:lstStyle/>
          <a:p>
            <a:r>
              <a:rPr lang="fr-FR" sz="2800" b="1" dirty="0" smtClean="0">
                <a:solidFill>
                  <a:srgbClr val="FF0000"/>
                </a:solidFill>
                <a:latin typeface="Arial Black" pitchFamily="34" charset="0"/>
              </a:rPr>
              <a:t>Galates 6:1</a:t>
            </a:r>
          </a:p>
          <a:p>
            <a:pPr marL="0" indent="0">
              <a:buNone/>
            </a:pPr>
            <a:r>
              <a:rPr lang="fr-FR" sz="2800" b="1" dirty="0" smtClean="0">
                <a:solidFill>
                  <a:srgbClr val="FF0000"/>
                </a:solidFill>
                <a:latin typeface="Arial Black" pitchFamily="34" charset="0"/>
              </a:rPr>
              <a:t>Frères, si un homme vient à être surpris en quelque faute, vous qui êtes spirituels, redressez-le avec un esprit de douceur. Prends garde à toi-même, de peur que tu ne sois aussi tenté.</a:t>
            </a:r>
          </a:p>
        </p:txBody>
      </p:sp>
    </p:spTree>
    <p:extLst>
      <p:ext uri="{BB962C8B-B14F-4D97-AF65-F5344CB8AC3E}">
        <p14:creationId xmlns:p14="http://schemas.microsoft.com/office/powerpoint/2010/main" val="2532750305"/>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7030A0"/>
                </a:solidFill>
                <a:latin typeface="Algerian" pitchFamily="82" charset="0"/>
              </a:rPr>
              <a:t>KINDNESS</a:t>
            </a:r>
            <a:r>
              <a:rPr lang="en-US" sz="2400" b="1" dirty="0">
                <a:solidFill>
                  <a:srgbClr val="FF0000"/>
                </a:solidFill>
                <a:latin typeface="Algerian" pitchFamily="82" charset="0"/>
              </a:rPr>
              <a:t> 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a:t>
            </a:r>
            <a:r>
              <a:rPr lang="en-US" sz="2400" b="1" dirty="0">
                <a:solidFill>
                  <a:srgbClr val="4F81BD">
                    <a:lumMod val="75000"/>
                  </a:srgbClr>
                </a:solidFill>
                <a:latin typeface="Algerian" pitchFamily="82" charset="0"/>
              </a:rPr>
              <a:t>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fontScale="92500"/>
          </a:bodyPr>
          <a:lstStyle/>
          <a:p>
            <a:r>
              <a:rPr lang="en-US" b="1" dirty="0" smtClean="0">
                <a:latin typeface="Arial Black" pitchFamily="34" charset="0"/>
              </a:rPr>
              <a:t>James 1:19</a:t>
            </a:r>
          </a:p>
          <a:p>
            <a:r>
              <a:rPr lang="en-US" b="1" dirty="0" smtClean="0">
                <a:latin typeface="Arial Black" pitchFamily="34" charset="0"/>
              </a:rPr>
              <a:t>Listening and Doing</a:t>
            </a:r>
          </a:p>
          <a:p>
            <a:r>
              <a:rPr lang="en-US" b="1" baseline="30000" dirty="0" smtClean="0">
                <a:latin typeface="Arial Black" pitchFamily="34" charset="0"/>
              </a:rPr>
              <a:t>19 </a:t>
            </a:r>
            <a:r>
              <a:rPr lang="en-US" b="1" dirty="0" smtClean="0">
                <a:latin typeface="Arial Black" pitchFamily="34" charset="0"/>
              </a:rPr>
              <a:t>My dear brothers and sisters, take note of this: Everyone should be quick to listen, slow to speak and slow to become angry,</a:t>
            </a:r>
          </a:p>
          <a:p>
            <a:pPr marL="0" indent="0">
              <a:buNone/>
            </a:pPr>
            <a:r>
              <a:rPr lang="fr-FR" b="1" dirty="0" smtClean="0">
                <a:solidFill>
                  <a:srgbClr val="FF0000"/>
                </a:solidFill>
                <a:latin typeface="Arial Black" pitchFamily="34" charset="0"/>
              </a:rPr>
              <a:t>(FRENCH) </a:t>
            </a:r>
            <a:r>
              <a:rPr lang="fr-FR" b="1" dirty="0" smtClean="0">
                <a:solidFill>
                  <a:srgbClr val="FFC000"/>
                </a:solidFill>
                <a:latin typeface="Arial Black" pitchFamily="34" charset="0"/>
              </a:rPr>
              <a:t>Jacques 1:19</a:t>
            </a:r>
          </a:p>
          <a:p>
            <a:pPr marL="0" indent="0">
              <a:buNone/>
            </a:pPr>
            <a:r>
              <a:rPr lang="fr-FR" b="1" dirty="0" smtClean="0">
                <a:solidFill>
                  <a:srgbClr val="FFC000"/>
                </a:solidFill>
                <a:latin typeface="Arial Black" pitchFamily="34" charset="0"/>
              </a:rPr>
              <a:t>Sachez-le, mes frères bien-aimés. Ainsi, que tout homme soit prompt à écouter, lent à parler, lent à se mettre en colère;</a:t>
            </a:r>
          </a:p>
        </p:txBody>
      </p:sp>
      <p:pic>
        <p:nvPicPr>
          <p:cNvPr id="3074" name="Picture 2"/>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4800600" y="1600200"/>
            <a:ext cx="4267200" cy="525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1592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r>
              <a:rPr lang="en-US" sz="4300" b="1" dirty="0">
                <a:solidFill>
                  <a:prstClr val="black"/>
                </a:solidFill>
                <a:latin typeface="Algerian" pitchFamily="82" charset="0"/>
              </a:rPr>
              <a:t>THE FRUIT OF THE SPIRIT IS: </a:t>
            </a:r>
            <a:r>
              <a:rPr lang="en-US" sz="2400" b="1" dirty="0">
                <a:solidFill>
                  <a:schemeClr val="bg1"/>
                </a:solidFill>
                <a:latin typeface="Algerian" pitchFamily="82" charset="0"/>
              </a:rPr>
              <a:t>GENTLENESS </a:t>
            </a:r>
            <a:r>
              <a:rPr lang="en-US" sz="2400" b="1" dirty="0">
                <a:solidFill>
                  <a:srgbClr val="FF0000"/>
                </a:solidFill>
                <a:latin typeface="Algerian" pitchFamily="82" charset="0"/>
              </a:rPr>
              <a:t>OR</a:t>
            </a:r>
            <a:r>
              <a:rPr lang="en-US" sz="2400" b="1" dirty="0">
                <a:solidFill>
                  <a:srgbClr val="00B0F0"/>
                </a:solidFill>
                <a:latin typeface="Algerian" pitchFamily="82" charset="0"/>
              </a:rPr>
              <a:t> </a:t>
            </a:r>
            <a:r>
              <a:rPr lang="en-US" sz="2400" b="1" dirty="0">
                <a:solidFill>
                  <a:srgbClr val="7030A0"/>
                </a:solidFill>
                <a:latin typeface="Algerian" pitchFamily="82" charset="0"/>
              </a:rPr>
              <a:t>KINDNESS</a:t>
            </a:r>
            <a:r>
              <a:rPr lang="en-US" sz="2400" b="1" dirty="0">
                <a:solidFill>
                  <a:srgbClr val="00B0F0"/>
                </a:solidFill>
                <a:latin typeface="Algerian" pitchFamily="82" charset="0"/>
              </a:rPr>
              <a:t> </a:t>
            </a:r>
            <a:r>
              <a:rPr lang="en-US" sz="2400" b="1" dirty="0">
                <a:solidFill>
                  <a:srgbClr val="FF0000"/>
                </a:solidFill>
                <a:latin typeface="Algerian" pitchFamily="82" charset="0"/>
              </a:rPr>
              <a:t>OR </a:t>
            </a:r>
            <a:r>
              <a:rPr lang="en-US" sz="2400" b="1" dirty="0">
                <a:solidFill>
                  <a:srgbClr val="FFC000"/>
                </a:solidFill>
                <a:latin typeface="Algerian" pitchFamily="82" charset="0"/>
              </a:rPr>
              <a:t>MEEKNESS </a:t>
            </a:r>
            <a:r>
              <a:rPr lang="en-US" sz="2400" b="1" dirty="0">
                <a:solidFill>
                  <a:srgbClr val="FF0000"/>
                </a:solidFill>
                <a:latin typeface="Algerian" pitchFamily="82" charset="0"/>
              </a:rPr>
              <a:t>OR </a:t>
            </a:r>
            <a:r>
              <a:rPr lang="en-US" sz="2400" b="1" dirty="0">
                <a:solidFill>
                  <a:schemeClr val="bg1"/>
                </a:solidFill>
                <a:latin typeface="Algerian" pitchFamily="82" charset="0"/>
              </a:rPr>
              <a:t>LA BONTE</a:t>
            </a:r>
            <a:endParaRPr lang="en-US" dirty="0">
              <a:solidFill>
                <a:schemeClr val="bg1"/>
              </a:solidFill>
            </a:endParaRPr>
          </a:p>
        </p:txBody>
      </p:sp>
      <p:sp>
        <p:nvSpPr>
          <p:cNvPr id="3" name="Content Placeholder 2"/>
          <p:cNvSpPr>
            <a:spLocks noGrp="1"/>
          </p:cNvSpPr>
          <p:nvPr>
            <p:ph sz="quarter" idx="13"/>
          </p:nvPr>
        </p:nvSpPr>
        <p:spPr>
          <a:xfrm>
            <a:off x="0" y="1600200"/>
            <a:ext cx="4495800" cy="5257800"/>
          </a:xfrm>
        </p:spPr>
        <p:txBody>
          <a:bodyPr>
            <a:normAutofit/>
          </a:bodyPr>
          <a:lstStyle/>
          <a:p>
            <a:r>
              <a:rPr lang="en-US" b="1" dirty="0" smtClean="0">
                <a:latin typeface="Arial Black" pitchFamily="34" charset="0"/>
              </a:rPr>
              <a:t>Ephesians 4:2</a:t>
            </a:r>
          </a:p>
          <a:p>
            <a:pPr marL="0" indent="0">
              <a:buNone/>
            </a:pPr>
            <a:r>
              <a:rPr lang="en-US" b="1" dirty="0" smtClean="0">
                <a:latin typeface="Arial Black" pitchFamily="34" charset="0"/>
              </a:rPr>
              <a:t>Be completely humble and gentle; be patient, bearing with one another in love.</a:t>
            </a:r>
          </a:p>
          <a:p>
            <a:pPr marL="0" indent="0">
              <a:buNone/>
            </a:pPr>
            <a:r>
              <a:rPr lang="en-US" b="1" u="sng" dirty="0" smtClean="0">
                <a:solidFill>
                  <a:srgbClr val="FF0000"/>
                </a:solidFill>
                <a:latin typeface="Arial Black" pitchFamily="34" charset="0"/>
              </a:rPr>
              <a:t>FRENCH </a:t>
            </a:r>
            <a:r>
              <a:rPr lang="fr-FR" b="1" dirty="0" smtClean="0">
                <a:solidFill>
                  <a:srgbClr val="00B0F0"/>
                </a:solidFill>
                <a:latin typeface="Arial Black" pitchFamily="34" charset="0"/>
              </a:rPr>
              <a:t>Éphésiens 4:2</a:t>
            </a:r>
          </a:p>
          <a:p>
            <a:pPr marL="0" indent="0">
              <a:buNone/>
            </a:pPr>
            <a:r>
              <a:rPr lang="fr-FR" b="1" dirty="0" smtClean="0">
                <a:solidFill>
                  <a:srgbClr val="7030A0"/>
                </a:solidFill>
                <a:latin typeface="Arial Black" pitchFamily="34" charset="0"/>
              </a:rPr>
              <a:t>en toute humilité et douceur, avec patience, vous supportant les uns les autres avec charité</a:t>
            </a:r>
          </a:p>
        </p:txBody>
      </p:sp>
      <p:sp>
        <p:nvSpPr>
          <p:cNvPr id="5" name="Content Placeholder 4"/>
          <p:cNvSpPr>
            <a:spLocks noGrp="1"/>
          </p:cNvSpPr>
          <p:nvPr>
            <p:ph sz="quarter" idx="14"/>
          </p:nvPr>
        </p:nvSpPr>
        <p:spPr>
          <a:xfrm>
            <a:off x="4648200" y="1600200"/>
            <a:ext cx="4419600" cy="5257800"/>
          </a:xfrm>
        </p:spPr>
        <p:txBody>
          <a:bodyPr/>
          <a:lstStyle/>
          <a:p>
            <a:pPr marL="0" indent="0">
              <a:buNone/>
            </a:pPr>
            <a:r>
              <a:rPr lang="en-US" dirty="0" smtClean="0"/>
              <a:t>THE GENTLENESS OF JESUS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286000"/>
            <a:ext cx="4343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909741"/>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479</TotalTime>
  <Words>784</Words>
  <Application>Microsoft Office PowerPoint</Application>
  <PresentationFormat>On-screen Show (4:3)</PresentationFormat>
  <Paragraphs>69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THE FRUIT OF THE SPIRIT IS:</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lpstr>THE FRUIT OF THE SPIRIT IS: GENTLENESS OR KINDNESS OR MEEKNESS OR LA BONTE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FRUIT OF THE SPIRIT IS:</dc:title>
  <dc:creator>2012</dc:creator>
  <cp:lastModifiedBy>Owner</cp:lastModifiedBy>
  <cp:revision>24</cp:revision>
  <dcterms:created xsi:type="dcterms:W3CDTF">2012-11-15T12:20:31Z</dcterms:created>
  <dcterms:modified xsi:type="dcterms:W3CDTF">2015-06-16T20:38:15Z</dcterms:modified>
</cp:coreProperties>
</file>